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680" r:id="rId4"/>
    <p:sldId id="673" r:id="rId5"/>
    <p:sldId id="678" r:id="rId6"/>
    <p:sldId id="275" r:id="rId7"/>
    <p:sldId id="281" r:id="rId8"/>
    <p:sldId id="411" r:id="rId9"/>
    <p:sldId id="420" r:id="rId10"/>
    <p:sldId id="329" r:id="rId11"/>
    <p:sldId id="391" r:id="rId12"/>
    <p:sldId id="665" r:id="rId13"/>
    <p:sldId id="297" r:id="rId14"/>
    <p:sldId id="681" r:id="rId15"/>
    <p:sldId id="682" r:id="rId16"/>
    <p:sldId id="296" r:id="rId17"/>
    <p:sldId id="298" r:id="rId18"/>
    <p:sldId id="299" r:id="rId19"/>
    <p:sldId id="300" r:id="rId20"/>
    <p:sldId id="301" r:id="rId21"/>
    <p:sldId id="303" r:id="rId22"/>
    <p:sldId id="683" r:id="rId23"/>
    <p:sldId id="307" r:id="rId24"/>
    <p:sldId id="304" r:id="rId25"/>
    <p:sldId id="305" r:id="rId26"/>
    <p:sldId id="309" r:id="rId27"/>
    <p:sldId id="308" r:id="rId28"/>
    <p:sldId id="67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53"/>
    <p:restoredTop sz="94672"/>
  </p:normalViewPr>
  <p:slideViewPr>
    <p:cSldViewPr snapToGrid="0" snapToObjects="1">
      <p:cViewPr varScale="1">
        <p:scale>
          <a:sx n="80" d="100"/>
          <a:sy n="80" d="100"/>
        </p:scale>
        <p:origin x="184" y="4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058AB-EB63-384E-AA90-E51F952358DE}" type="datetimeFigureOut">
              <a:rPr lang="fr-FR" smtClean="0"/>
              <a:t>05/05/2021</a:t>
            </a:fld>
            <a:endParaRPr lang="fr-FR"/>
          </a:p>
        </p:txBody>
      </p:sp>
      <p:sp>
        <p:nvSpPr>
          <p:cNvPr id="4" name="Espace réservé de l'image de diapositiv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F5CAF-7E9A-834B-AE2F-9BCDB8502D35}" type="slidenum">
              <a:rPr lang="fr-FR" smtClean="0"/>
              <a:t>‹n°›</a:t>
            </a:fld>
            <a:endParaRPr lang="fr-FR"/>
          </a:p>
        </p:txBody>
      </p:sp>
    </p:spTree>
    <p:extLst>
      <p:ext uri="{BB962C8B-B14F-4D97-AF65-F5344CB8AC3E}">
        <p14:creationId xmlns:p14="http://schemas.microsoft.com/office/powerpoint/2010/main" val="63511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E9EC5-766A-4F4A-89C3-06678931362B}" type="slidenum">
              <a:rPr lang="fr-FR"/>
              <a:pPr/>
              <a:t>6</a:t>
            </a:fld>
            <a:endParaRPr lang="fr-FR"/>
          </a:p>
        </p:txBody>
      </p:sp>
      <p:sp>
        <p:nvSpPr>
          <p:cNvPr id="445442"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77" tIns="46589" rIns="93177" bIns="46589"/>
          <a:lstStyle/>
          <a:p>
            <a:endParaRPr lang="fr-FR"/>
          </a:p>
        </p:txBody>
      </p:sp>
    </p:spTree>
    <p:extLst>
      <p:ext uri="{BB962C8B-B14F-4D97-AF65-F5344CB8AC3E}">
        <p14:creationId xmlns:p14="http://schemas.microsoft.com/office/powerpoint/2010/main" val="171967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E9EC5-766A-4F4A-89C3-06678931362B}" type="slidenum">
              <a:rPr lang="fr-FR"/>
              <a:pPr/>
              <a:t>7</a:t>
            </a:fld>
            <a:endParaRPr lang="fr-FR"/>
          </a:p>
        </p:txBody>
      </p:sp>
      <p:sp>
        <p:nvSpPr>
          <p:cNvPr id="445442"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77" tIns="46589" rIns="93177" bIns="46589"/>
          <a:lstStyle/>
          <a:p>
            <a:endParaRPr lang="fr-FR"/>
          </a:p>
        </p:txBody>
      </p:sp>
    </p:spTree>
    <p:extLst>
      <p:ext uri="{BB962C8B-B14F-4D97-AF65-F5344CB8AC3E}">
        <p14:creationId xmlns:p14="http://schemas.microsoft.com/office/powerpoint/2010/main" val="206186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E0EF402-02CE-DB49-A708-AFFD87F686AC}" type="slidenum">
              <a:rPr lang="fr-FR" altLang="x-none" sz="1200">
                <a:latin typeface="Arial" charset="0"/>
              </a:rPr>
              <a:pPr/>
              <a:t>9</a:t>
            </a:fld>
            <a:endParaRPr lang="fr-FR" altLang="x-none" sz="1200">
              <a:latin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x-none" altLang="x-none">
              <a:latin typeface="Arial" charset="0"/>
              <a:ea typeface="ＭＳ Ｐゴシック" charset="-128"/>
            </a:endParaRPr>
          </a:p>
        </p:txBody>
      </p:sp>
    </p:spTree>
    <p:extLst>
      <p:ext uri="{BB962C8B-B14F-4D97-AF65-F5344CB8AC3E}">
        <p14:creationId xmlns:p14="http://schemas.microsoft.com/office/powerpoint/2010/main" val="4386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4DC18FC-D49A-7047-BEBC-C372D09ED8FC}" type="slidenum">
              <a:rPr lang="fr-FR" altLang="x-none" sz="1200">
                <a:latin typeface="Arial" charset="0"/>
              </a:rPr>
              <a:pPr/>
              <a:t>10</a:t>
            </a:fld>
            <a:endParaRPr lang="fr-FR" altLang="x-none" sz="1200">
              <a:latin typeface="Arial"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x-none" altLang="x-none">
              <a:latin typeface="Arial" charset="0"/>
              <a:ea typeface="ＭＳ Ｐゴシック" charset="-128"/>
            </a:endParaRPr>
          </a:p>
        </p:txBody>
      </p:sp>
    </p:spTree>
    <p:extLst>
      <p:ext uri="{BB962C8B-B14F-4D97-AF65-F5344CB8AC3E}">
        <p14:creationId xmlns:p14="http://schemas.microsoft.com/office/powerpoint/2010/main" val="168206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CA"/>
              <a:t>Modifier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EFDCAD86-D064-9447-A713-7D41E22DFF64}" type="datetimeFigureOut">
              <a:rPr lang="fr-FR" smtClean="0"/>
              <a:t>05/05/2021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407531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FDCAD86-D064-9447-A713-7D41E22DFF64}" type="datetimeFigureOut">
              <a:rPr lang="fr-FR" smtClean="0"/>
              <a:t>05/05/2021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376742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FDCAD86-D064-9447-A713-7D41E22DFF64}" type="datetimeFigureOut">
              <a:rPr lang="fr-FR" smtClean="0"/>
              <a:t>05/05/2021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164374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7239000" y="6524625"/>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a:fld id="{CA6C0281-40AD-F841-A9E0-E4508E6DDFF7}" type="slidenum">
              <a:rPr lang="fr-FR" altLang="x-none" sz="1400"/>
              <a:pPr algn="r"/>
              <a:t>‹n°›</a:t>
            </a:fld>
            <a:endParaRPr lang="fr-FR" altLang="x-none" sz="1400"/>
          </a:p>
        </p:txBody>
      </p:sp>
      <p:sp>
        <p:nvSpPr>
          <p:cNvPr id="3" name="Espace réservé du contenu 2"/>
          <p:cNvSpPr>
            <a:spLocks noGrp="1"/>
          </p:cNvSpPr>
          <p:nvPr>
            <p:ph idx="1"/>
          </p:nvPr>
        </p:nvSpPr>
        <p:spPr>
          <a:xfrm>
            <a:off x="457200" y="1935480"/>
            <a:ext cx="8229600" cy="4389120"/>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re 1"/>
          <p:cNvSpPr>
            <a:spLocks noGrp="1"/>
          </p:cNvSpPr>
          <p:nvPr>
            <p:ph type="title"/>
          </p:nvPr>
        </p:nvSpPr>
        <p:spPr>
          <a:xfrm>
            <a:off x="457200" y="274638"/>
            <a:ext cx="8229600" cy="1143000"/>
          </a:xfrm>
          <a:prstGeom prst="rect">
            <a:avLst/>
          </a:prstGeom>
        </p:spPr>
        <p:txBody>
          <a:bodyPr anchor="b">
            <a:noAutofit/>
          </a:bodyPr>
          <a:lstStyle>
            <a:lvl1pPr algn="l">
              <a:defRPr sz="3200" b="1">
                <a:solidFill>
                  <a:schemeClr val="bg2"/>
                </a:solidFill>
                <a:latin typeface="Helvetica" pitchFamily="34" charset="0"/>
                <a:cs typeface="Helvetica" pitchFamily="34" charset="0"/>
              </a:defRPr>
            </a:lvl1pPr>
          </a:lstStyle>
          <a:p>
            <a:r>
              <a:rPr lang="fr-FR" dirty="0"/>
              <a:t>Cliquez pour modifier le style du titre</a:t>
            </a:r>
            <a:endParaRPr lang="fr-CA" dirty="0"/>
          </a:p>
        </p:txBody>
      </p:sp>
      <p:sp>
        <p:nvSpPr>
          <p:cNvPr id="5" name="Rectangle 6"/>
          <p:cNvSpPr>
            <a:spLocks noGrp="1" noChangeArrowheads="1"/>
          </p:cNvSpPr>
          <p:nvPr>
            <p:ph type="sldNum" sz="quarter" idx="10"/>
          </p:nvPr>
        </p:nvSpPr>
        <p:spPr>
          <a:xfrm>
            <a:off x="8534400" y="-50800"/>
            <a:ext cx="584200" cy="482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4B0960B2-E516-B041-BD37-D942191AF141}" type="slidenum">
              <a:rPr lang="fr-FR" altLang="x-none"/>
              <a:pPr/>
              <a:t>‹n°›</a:t>
            </a:fld>
            <a:endParaRPr lang="fr-FR" altLang="x-none"/>
          </a:p>
        </p:txBody>
      </p:sp>
      <p:sp>
        <p:nvSpPr>
          <p:cNvPr id="6" name="Rectangle 4"/>
          <p:cNvSpPr>
            <a:spLocks noGrp="1" noChangeArrowheads="1"/>
          </p:cNvSpPr>
          <p:nvPr>
            <p:ph type="dt" sz="half"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400">
                <a:cs typeface="+mn-cs"/>
              </a:defRPr>
            </a:lvl1pPr>
          </a:lstStyle>
          <a:p>
            <a:pPr>
              <a:defRPr/>
            </a:pPr>
            <a:endParaRPr lang="fr-FR"/>
          </a:p>
        </p:txBody>
      </p:sp>
      <p:sp>
        <p:nvSpPr>
          <p:cNvPr id="8" name="Rectangle 5"/>
          <p:cNvSpPr>
            <a:spLocks noGrp="1" noChangeArrowheads="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r>
              <a:rPr lang="fr-FR" altLang="x-none"/>
              <a:t>AP Contandriopoulos, Administration de la santé, ESPUM, UdeM</a:t>
            </a:r>
          </a:p>
        </p:txBody>
      </p:sp>
    </p:spTree>
    <p:extLst>
      <p:ext uri="{BB962C8B-B14F-4D97-AF65-F5344CB8AC3E}">
        <p14:creationId xmlns:p14="http://schemas.microsoft.com/office/powerpoint/2010/main" val="27926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FDCAD86-D064-9447-A713-7D41E22DFF64}" type="datetimeFigureOut">
              <a:rPr lang="fr-FR" smtClean="0"/>
              <a:t>05/05/2021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346893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CA"/>
              <a:t>Modifier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EFDCAD86-D064-9447-A713-7D41E22DFF64}" type="datetimeFigureOut">
              <a:rPr lang="fr-FR" smtClean="0"/>
              <a:t>05/05/2021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10804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EFDCAD86-D064-9447-A713-7D41E22DFF64}" type="datetimeFigureOut">
              <a:rPr lang="fr-FR" smtClean="0"/>
              <a:t>05/05/2021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69749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CA"/>
              <a:t>Modifier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EFDCAD86-D064-9447-A713-7D41E22DFF64}" type="datetimeFigureOut">
              <a:rPr lang="fr-FR" smtClean="0"/>
              <a:t>05/05/2021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73426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EFDCAD86-D064-9447-A713-7D41E22DFF64}" type="datetimeFigureOut">
              <a:rPr lang="fr-FR" smtClean="0"/>
              <a:t>05/05/2021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94684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CAD86-D064-9447-A713-7D41E22DFF64}" type="datetimeFigureOut">
              <a:rPr lang="fr-FR" smtClean="0"/>
              <a:t>05/05/2021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232046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EFDCAD86-D064-9447-A713-7D41E22DFF64}" type="datetimeFigureOut">
              <a:rPr lang="fr-FR" smtClean="0"/>
              <a:t>05/05/2021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398348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EFDCAD86-D064-9447-A713-7D41E22DFF64}" type="datetimeFigureOut">
              <a:rPr lang="fr-FR" smtClean="0"/>
              <a:t>05/05/2021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A4FBE3-8C8C-F34D-9C79-B3D7AC19D8D6}" type="slidenum">
              <a:rPr lang="fr-FR" smtClean="0"/>
              <a:t>‹n°›</a:t>
            </a:fld>
            <a:endParaRPr lang="fr-FR"/>
          </a:p>
        </p:txBody>
      </p:sp>
    </p:spTree>
    <p:extLst>
      <p:ext uri="{BB962C8B-B14F-4D97-AF65-F5344CB8AC3E}">
        <p14:creationId xmlns:p14="http://schemas.microsoft.com/office/powerpoint/2010/main" val="396048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CAD86-D064-9447-A713-7D41E22DFF64}" type="datetimeFigureOut">
              <a:rPr lang="fr-FR" smtClean="0"/>
              <a:t>05/05/2021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4FBE3-8C8C-F34D-9C79-B3D7AC19D8D6}" type="slidenum">
              <a:rPr lang="fr-FR" smtClean="0"/>
              <a:t>‹n°›</a:t>
            </a:fld>
            <a:endParaRPr lang="fr-FR"/>
          </a:p>
        </p:txBody>
      </p:sp>
    </p:spTree>
    <p:extLst>
      <p:ext uri="{BB962C8B-B14F-4D97-AF65-F5344CB8AC3E}">
        <p14:creationId xmlns:p14="http://schemas.microsoft.com/office/powerpoint/2010/main" val="302098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7.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3" Type="http://schemas.openxmlformats.org/officeDocument/2006/relationships/tags" Target="../tags/tag28.xml"/><Relationship Id="rId21" Type="http://schemas.openxmlformats.org/officeDocument/2006/relationships/tags" Target="../tags/tag46.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189A5-DA18-5143-9F4C-D57044701DA3}"/>
              </a:ext>
            </a:extLst>
          </p:cNvPr>
          <p:cNvSpPr>
            <a:spLocks noGrp="1"/>
          </p:cNvSpPr>
          <p:nvPr>
            <p:ph type="ctrTitle"/>
          </p:nvPr>
        </p:nvSpPr>
        <p:spPr>
          <a:xfrm>
            <a:off x="685800" y="416856"/>
            <a:ext cx="7772400" cy="3792351"/>
          </a:xfrm>
        </p:spPr>
        <p:txBody>
          <a:bodyPr>
            <a:normAutofit fontScale="90000"/>
          </a:bodyPr>
          <a:lstStyle/>
          <a:p>
            <a:r>
              <a:rPr lang="fr-CA" b="1" dirty="0"/>
              <a:t>Une vision globale, intégrée et participative de la performance des réseaux de soins de proximité</a:t>
            </a:r>
            <a:endParaRPr lang="fr-FR" dirty="0"/>
          </a:p>
        </p:txBody>
      </p:sp>
      <p:sp>
        <p:nvSpPr>
          <p:cNvPr id="3" name="Sous-titre 2">
            <a:extLst>
              <a:ext uri="{FF2B5EF4-FFF2-40B4-BE49-F238E27FC236}">
                <a16:creationId xmlns:a16="http://schemas.microsoft.com/office/drawing/2014/main" id="{9653B382-BF80-DF4F-A1F2-8CC9C1985871}"/>
              </a:ext>
            </a:extLst>
          </p:cNvPr>
          <p:cNvSpPr>
            <a:spLocks noGrp="1"/>
          </p:cNvSpPr>
          <p:nvPr>
            <p:ph type="subTitle" idx="1"/>
          </p:nvPr>
        </p:nvSpPr>
        <p:spPr>
          <a:xfrm>
            <a:off x="564776" y="4839449"/>
            <a:ext cx="8148918" cy="1655762"/>
          </a:xfrm>
        </p:spPr>
        <p:txBody>
          <a:bodyPr>
            <a:normAutofit lnSpcReduction="10000"/>
          </a:bodyPr>
          <a:lstStyle/>
          <a:p>
            <a:r>
              <a:rPr lang="fr-FR" b="1" dirty="0"/>
              <a:t>André-Pierre Contandriopoulos</a:t>
            </a:r>
          </a:p>
          <a:p>
            <a:r>
              <a:rPr lang="fr-FR" dirty="0"/>
              <a:t>Professeur émérite</a:t>
            </a:r>
          </a:p>
          <a:p>
            <a:r>
              <a:rPr lang="fr-FR" dirty="0"/>
              <a:t>Département de gestion évaluation politiques de santé</a:t>
            </a:r>
          </a:p>
          <a:p>
            <a:r>
              <a:rPr lang="fr-FR" dirty="0"/>
              <a:t>École de Santé Publique, Université de Montréal</a:t>
            </a:r>
          </a:p>
        </p:txBody>
      </p:sp>
      <p:sp>
        <p:nvSpPr>
          <p:cNvPr id="4" name="Sous-titre 2">
            <a:extLst>
              <a:ext uri="{FF2B5EF4-FFF2-40B4-BE49-F238E27FC236}">
                <a16:creationId xmlns:a16="http://schemas.microsoft.com/office/drawing/2014/main" id="{03D3D7A2-04F8-C84C-A22B-C4BAF18DDA87}"/>
              </a:ext>
            </a:extLst>
          </p:cNvPr>
          <p:cNvSpPr txBox="1">
            <a:spLocks/>
          </p:cNvSpPr>
          <p:nvPr/>
        </p:nvSpPr>
        <p:spPr>
          <a:xfrm>
            <a:off x="1143000" y="4907756"/>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88787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AutoShape 2"/>
          <p:cNvSpPr>
            <a:spLocks noChangeArrowheads="1"/>
          </p:cNvSpPr>
          <p:nvPr/>
        </p:nvSpPr>
        <p:spPr bwMode="auto">
          <a:xfrm>
            <a:off x="1371600" y="2819400"/>
            <a:ext cx="2209800" cy="1219200"/>
          </a:xfrm>
          <a:prstGeom prst="irregularSeal1">
            <a:avLst/>
          </a:prstGeom>
          <a:solidFill>
            <a:srgbClr val="BA2300"/>
          </a:solidFill>
          <a:ln w="12700">
            <a:solidFill>
              <a:schemeClr val="tx1"/>
            </a:solidFill>
            <a:miter lim="800000"/>
            <a:headEnd type="none" w="sm" len="sm"/>
            <a:tailEnd type="none" w="sm" len="sm"/>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fr-FR" altLang="x-none">
                <a:solidFill>
                  <a:schemeClr val="bg1"/>
                </a:solidFill>
                <a:latin typeface="Times New Roman" charset="0"/>
              </a:rPr>
              <a:t>CRISE</a:t>
            </a:r>
            <a:endParaRPr lang="fr-FR" altLang="x-none">
              <a:latin typeface="Times New Roman" charset="0"/>
            </a:endParaRPr>
          </a:p>
        </p:txBody>
      </p:sp>
      <p:sp>
        <p:nvSpPr>
          <p:cNvPr id="107522" name="Text Box 3"/>
          <p:cNvSpPr txBox="1">
            <a:spLocks noChangeArrowheads="1"/>
          </p:cNvSpPr>
          <p:nvPr/>
        </p:nvSpPr>
        <p:spPr bwMode="auto">
          <a:xfrm>
            <a:off x="800100" y="12192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FR" altLang="x-none" sz="2000" dirty="0">
                <a:latin typeface="Times New Roman" charset="0"/>
              </a:rPr>
              <a:t>Aspirations légitimes de la population à l</a:t>
            </a:r>
            <a:r>
              <a:rPr lang="fr-FR" altLang="fr-FR" sz="2000" dirty="0">
                <a:latin typeface="Times New Roman" charset="0"/>
              </a:rPr>
              <a:t>’</a:t>
            </a:r>
            <a:r>
              <a:rPr lang="fr-FR" altLang="x-none" sz="2000" dirty="0">
                <a:latin typeface="Times New Roman" charset="0"/>
              </a:rPr>
              <a:t>égard du droit à la santé</a:t>
            </a:r>
          </a:p>
        </p:txBody>
      </p:sp>
      <p:sp>
        <p:nvSpPr>
          <p:cNvPr id="107523" name="Text Box 4"/>
          <p:cNvSpPr txBox="1">
            <a:spLocks noChangeArrowheads="1"/>
          </p:cNvSpPr>
          <p:nvPr/>
        </p:nvSpPr>
        <p:spPr bwMode="auto">
          <a:xfrm>
            <a:off x="800100" y="464820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FR" altLang="x-none" sz="2000">
                <a:latin typeface="Times New Roman" charset="0"/>
              </a:rPr>
              <a:t>Contrôle des dépenses du système de santé pour ne pas accroître le déficit des finances publiques et conserver une autonomie démocratique.</a:t>
            </a:r>
          </a:p>
        </p:txBody>
      </p:sp>
      <p:sp>
        <p:nvSpPr>
          <p:cNvPr id="107524" name="Line 5"/>
          <p:cNvSpPr>
            <a:spLocks noChangeShapeType="1"/>
          </p:cNvSpPr>
          <p:nvPr/>
        </p:nvSpPr>
        <p:spPr bwMode="auto">
          <a:xfrm>
            <a:off x="2476500" y="2209800"/>
            <a:ext cx="0" cy="609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CA"/>
          </a:p>
        </p:txBody>
      </p:sp>
      <p:sp>
        <p:nvSpPr>
          <p:cNvPr id="107525" name="Line 6"/>
          <p:cNvSpPr>
            <a:spLocks noChangeShapeType="1"/>
          </p:cNvSpPr>
          <p:nvPr/>
        </p:nvSpPr>
        <p:spPr bwMode="auto">
          <a:xfrm flipV="1">
            <a:off x="2476500" y="4038600"/>
            <a:ext cx="0" cy="609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fr-CA"/>
          </a:p>
        </p:txBody>
      </p:sp>
      <p:sp>
        <p:nvSpPr>
          <p:cNvPr id="107526" name="Line 7"/>
          <p:cNvSpPr>
            <a:spLocks noChangeShapeType="1"/>
          </p:cNvSpPr>
          <p:nvPr/>
        </p:nvSpPr>
        <p:spPr bwMode="auto">
          <a:xfrm>
            <a:off x="3886200" y="3429000"/>
            <a:ext cx="1143000" cy="0"/>
          </a:xfrm>
          <a:prstGeom prst="line">
            <a:avLst/>
          </a:prstGeom>
          <a:noFill/>
          <a:ln w="28575">
            <a:solidFill>
              <a:schemeClr val="tx1"/>
            </a:solidFill>
            <a:round/>
            <a:headEnd type="none" w="sm" len="sm"/>
            <a:tailEnd type="stealth" w="sm" len="sm"/>
          </a:ln>
          <a:extLst>
            <a:ext uri="{909E8E84-426E-40DD-AFC4-6F175D3DCCD1}">
              <a14:hiddenFill xmlns:a14="http://schemas.microsoft.com/office/drawing/2010/main">
                <a:noFill/>
              </a14:hiddenFill>
            </a:ext>
          </a:extLst>
        </p:spPr>
        <p:txBody>
          <a:bodyPr wrap="none" anchor="ctr"/>
          <a:lstStyle/>
          <a:p>
            <a:endParaRPr lang="fr-CA"/>
          </a:p>
        </p:txBody>
      </p:sp>
      <p:sp>
        <p:nvSpPr>
          <p:cNvPr id="107527" name="Text Box 8"/>
          <p:cNvSpPr txBox="1">
            <a:spLocks noChangeArrowheads="1"/>
          </p:cNvSpPr>
          <p:nvPr/>
        </p:nvSpPr>
        <p:spPr bwMode="auto">
          <a:xfrm>
            <a:off x="5029200" y="903288"/>
            <a:ext cx="39497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FR" altLang="x-none" sz="2800" i="1" dirty="0">
                <a:latin typeface="Times New Roman" charset="0"/>
              </a:rPr>
              <a:t>«Il est possible de faire plus et mieux avec les ressources existantes en transformant les </a:t>
            </a:r>
            <a:r>
              <a:rPr lang="fr-FR" altLang="x-none" sz="2800" b="1" i="1" dirty="0">
                <a:latin typeface="Times New Roman" charset="0"/>
              </a:rPr>
              <a:t>modalités d</a:t>
            </a:r>
            <a:r>
              <a:rPr lang="fr-FR" altLang="fr-FR" sz="2800" b="1" i="1" dirty="0">
                <a:latin typeface="Times New Roman" charset="0"/>
              </a:rPr>
              <a:t>’</a:t>
            </a:r>
            <a:r>
              <a:rPr lang="fr-FR" altLang="x-none" sz="2800" b="1" i="1" dirty="0">
                <a:latin typeface="Times New Roman" charset="0"/>
              </a:rPr>
              <a:t>organisation</a:t>
            </a:r>
            <a:r>
              <a:rPr lang="fr-FR" altLang="x-none" sz="2800" i="1" dirty="0">
                <a:latin typeface="Times New Roman" charset="0"/>
              </a:rPr>
              <a:t> du système de santé et les </a:t>
            </a:r>
            <a:r>
              <a:rPr lang="fr-FR" altLang="x-none" sz="2800" b="1" i="1" dirty="0">
                <a:latin typeface="Times New Roman" charset="0"/>
              </a:rPr>
              <a:t>pratiques »</a:t>
            </a:r>
          </a:p>
          <a:p>
            <a:pPr algn="ctr">
              <a:spcBef>
                <a:spcPct val="50000"/>
              </a:spcBef>
            </a:pPr>
            <a:r>
              <a:rPr lang="fr-FR" altLang="x-none" sz="2800" b="1" i="1" dirty="0">
                <a:solidFill>
                  <a:srgbClr val="FF0000"/>
                </a:solidFill>
                <a:latin typeface="Times New Roman" charset="0"/>
              </a:rPr>
              <a:t>Il faut améliorer l</a:t>
            </a:r>
            <a:r>
              <a:rPr lang="fr-FR" altLang="fr-FR" sz="2800" b="1" i="1" dirty="0">
                <a:solidFill>
                  <a:srgbClr val="FF0000"/>
                </a:solidFill>
                <a:latin typeface="Times New Roman" charset="0"/>
              </a:rPr>
              <a:t>’</a:t>
            </a:r>
            <a:r>
              <a:rPr lang="fr-FR" altLang="x-none" sz="2800" b="1" i="1" dirty="0">
                <a:solidFill>
                  <a:srgbClr val="FF0000"/>
                </a:solidFill>
                <a:latin typeface="Times New Roman" charset="0"/>
              </a:rPr>
              <a:t>intégration</a:t>
            </a:r>
          </a:p>
          <a:p>
            <a:pPr algn="ctr">
              <a:spcBef>
                <a:spcPct val="50000"/>
              </a:spcBef>
            </a:pPr>
            <a:r>
              <a:rPr lang="fr-FR" altLang="x-none" sz="2800" b="1" i="1" dirty="0">
                <a:solidFill>
                  <a:srgbClr val="0000FF"/>
                </a:solidFill>
                <a:latin typeface="Times New Roman" charset="0"/>
              </a:rPr>
              <a:t>Il faut relever le défi de la performance!</a:t>
            </a:r>
          </a:p>
          <a:p>
            <a:pPr algn="ctr">
              <a:spcBef>
                <a:spcPct val="50000"/>
              </a:spcBef>
            </a:pPr>
            <a:endParaRPr lang="fr-FR" altLang="x-none" b="1" dirty="0">
              <a:latin typeface="Times New Roman" charset="0"/>
            </a:endParaRPr>
          </a:p>
          <a:p>
            <a:pPr algn="ctr">
              <a:spcBef>
                <a:spcPct val="50000"/>
              </a:spcBef>
            </a:pPr>
            <a:endParaRPr lang="fr-FR" altLang="x-none" dirty="0">
              <a:latin typeface="Times New Roman" charset="0"/>
            </a:endParaRPr>
          </a:p>
        </p:txBody>
      </p:sp>
      <p:sp>
        <p:nvSpPr>
          <p:cNvPr id="2" name="Titre 1"/>
          <p:cNvSpPr>
            <a:spLocks noGrp="1"/>
          </p:cNvSpPr>
          <p:nvPr>
            <p:ph type="title"/>
          </p:nvPr>
        </p:nvSpPr>
        <p:spPr>
          <a:xfrm>
            <a:off x="1038225" y="265113"/>
            <a:ext cx="7877175" cy="641350"/>
          </a:xfrm>
        </p:spPr>
        <p:txBody>
          <a:bodyPr>
            <a:normAutofit/>
          </a:bodyPr>
          <a:lstStyle/>
          <a:p>
            <a:r>
              <a:rPr lang="fr-FR" altLang="x-none" sz="2800" dirty="0">
                <a:solidFill>
                  <a:srgbClr val="0000FF"/>
                </a:solidFill>
                <a:latin typeface="Times New Roman" charset="0"/>
              </a:rPr>
              <a:t>Sur le plan politique</a:t>
            </a:r>
            <a:endParaRPr lang="fr-FR" altLang="x-none" dirty="0"/>
          </a:p>
        </p:txBody>
      </p:sp>
      <p:sp>
        <p:nvSpPr>
          <p:cNvPr id="14" name="Rectangle 4"/>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550F459-E269-E748-8151-CA04B8D4FB74}" type="datetime1">
              <a:rPr lang="fr-FR" altLang="x-none" sz="1400"/>
              <a:pPr/>
              <a:t>05/05/2021</a:t>
            </a:fld>
            <a:endParaRPr lang="fr-FR" altLang="x-none" sz="1400"/>
          </a:p>
        </p:txBody>
      </p:sp>
      <p:sp>
        <p:nvSpPr>
          <p:cNvPr id="13"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A1DE9C5-7392-F444-98B5-04E9A7D8F0F0}" type="slidenum">
              <a:rPr lang="fr-FR" altLang="x-none" sz="1400"/>
              <a:pPr/>
              <a:t>10</a:t>
            </a:fld>
            <a:endParaRPr lang="fr-FR" altLang="x-none" sz="1400"/>
          </a:p>
        </p:txBody>
      </p:sp>
    </p:spTree>
    <p:extLst>
      <p:ext uri="{BB962C8B-B14F-4D97-AF65-F5344CB8AC3E}">
        <p14:creationId xmlns:p14="http://schemas.microsoft.com/office/powerpoint/2010/main" val="48250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connaissances convergent </a:t>
            </a:r>
          </a:p>
        </p:txBody>
      </p:sp>
      <p:sp>
        <p:nvSpPr>
          <p:cNvPr id="3" name="Espace réservé du contenu 2"/>
          <p:cNvSpPr>
            <a:spLocks noGrp="1"/>
          </p:cNvSpPr>
          <p:nvPr>
            <p:ph idx="1"/>
          </p:nvPr>
        </p:nvSpPr>
        <p:spPr/>
        <p:txBody>
          <a:bodyPr/>
          <a:lstStyle/>
          <a:p>
            <a:pPr marL="0" indent="0">
              <a:buNone/>
            </a:pPr>
            <a:r>
              <a:rPr lang="fr-FR" dirty="0"/>
              <a:t>La solution n’est pas de créer de nouvelles structures, mais de favoriser l’organisation dans tout le Québec de réseaux intégrés de soins de proximité adaptés à la réalité de chaque milieu et dans lesquels des professionnels  interdépendants (infirmières cliniciennes, infirmières, MD, travailleurs sociaux, organisateur communautaire etc.) collaborent pour permettre à chaque personne qui en a besoin de suivre une trajectoire de soins optimale dans son milieu.</a:t>
            </a:r>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11</a:t>
            </a:fld>
            <a:endParaRPr lang="fr-FR"/>
          </a:p>
        </p:txBody>
      </p:sp>
    </p:spTree>
    <p:extLst>
      <p:ext uri="{BB962C8B-B14F-4D97-AF65-F5344CB8AC3E}">
        <p14:creationId xmlns:p14="http://schemas.microsoft.com/office/powerpoint/2010/main" val="78340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373714-88AF-8D42-9581-CF05ADD053E6}"/>
              </a:ext>
            </a:extLst>
          </p:cNvPr>
          <p:cNvSpPr>
            <a:spLocks noGrp="1"/>
          </p:cNvSpPr>
          <p:nvPr>
            <p:ph idx="1"/>
          </p:nvPr>
        </p:nvSpPr>
        <p:spPr/>
        <p:txBody>
          <a:bodyPr>
            <a:normAutofit fontScale="92500" lnSpcReduction="20000"/>
          </a:bodyPr>
          <a:lstStyle/>
          <a:p>
            <a:pPr marL="0" indent="0">
              <a:buNone/>
            </a:pPr>
            <a:r>
              <a:rPr lang="fr-CA" dirty="0"/>
              <a:t>Concrètement, il faudrait que ces professionnels puissent s’organiser pour que chaque personne qui est inquiète pour sa santé, qui ressent un malaise, qui est suivi pour un problème, soit accueillie sans délai, observée, écoutée, rassurée par un professionnel qui soit attentif à son histoire et sa singularité.</a:t>
            </a:r>
          </a:p>
          <a:p>
            <a:pPr marL="0" indent="0">
              <a:buNone/>
            </a:pPr>
            <a:r>
              <a:rPr lang="fr-CA" dirty="0"/>
              <a:t>Il faudrait que cette équipe soit responsable de diagnostiquer les problèmes de santé, d’obtenir les consultations spécialisées nécessaires, de traiter ou d’organiser le traitement, d’accompagner les patients durant les soins, de les orienter dans le système de santé, et de les suivre par la suite.</a:t>
            </a:r>
          </a:p>
          <a:p>
            <a:pPr marL="0" indent="0">
              <a:buNone/>
            </a:pPr>
            <a:r>
              <a:rPr lang="fr-CA" dirty="0"/>
              <a:t>Cette équipe aurait à cœur la prévention et l’amélioration continue de la qualité de ses pratiques</a:t>
            </a:r>
          </a:p>
          <a:p>
            <a:endParaRPr lang="fr-FR" dirty="0"/>
          </a:p>
        </p:txBody>
      </p:sp>
    </p:spTree>
    <p:extLst>
      <p:ext uri="{BB962C8B-B14F-4D97-AF65-F5344CB8AC3E}">
        <p14:creationId xmlns:p14="http://schemas.microsoft.com/office/powerpoint/2010/main" val="280179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779" y="136524"/>
            <a:ext cx="7886700" cy="1325563"/>
          </a:xfrm>
        </p:spPr>
        <p:txBody>
          <a:bodyPr/>
          <a:lstStyle/>
          <a:p>
            <a:r>
              <a:rPr lang="fr-FR" dirty="0"/>
              <a:t>L’enjeu</a:t>
            </a:r>
          </a:p>
        </p:txBody>
      </p:sp>
      <p:sp>
        <p:nvSpPr>
          <p:cNvPr id="3" name="Espace réservé du contenu 2"/>
          <p:cNvSpPr>
            <a:spLocks noGrp="1"/>
          </p:cNvSpPr>
          <p:nvPr>
            <p:ph idx="1"/>
          </p:nvPr>
        </p:nvSpPr>
        <p:spPr>
          <a:xfrm>
            <a:off x="152382" y="1486927"/>
            <a:ext cx="8839236" cy="4034118"/>
          </a:xfrm>
        </p:spPr>
        <p:txBody>
          <a:bodyPr/>
          <a:lstStyle/>
          <a:p>
            <a:r>
              <a:rPr lang="fr-FR" dirty="0"/>
              <a:t>Large accord sur le diagnostic </a:t>
            </a:r>
          </a:p>
          <a:p>
            <a:r>
              <a:rPr lang="fr-FR" dirty="0"/>
              <a:t>Mais malgré des efforts importants, et un nombre croissant de démarches pour évaluer la performance, les décideurs n’utilisent que peu les résultats des évaluations.</a:t>
            </a:r>
          </a:p>
          <a:p>
            <a:r>
              <a:rPr lang="fr-FR" dirty="0"/>
              <a:t>Ce constat oblige à se demander si la raison ne serait pas dû à une conceptualisation insuffisante de l’évaluation de la performance des organisations et des systèmes de santé ? </a:t>
            </a:r>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13</a:t>
            </a:fld>
            <a:endParaRPr lang="fr-FR" dirty="0"/>
          </a:p>
        </p:txBody>
      </p:sp>
    </p:spTree>
    <p:extLst>
      <p:ext uri="{BB962C8B-B14F-4D97-AF65-F5344CB8AC3E}">
        <p14:creationId xmlns:p14="http://schemas.microsoft.com/office/powerpoint/2010/main" val="200072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136D6-A449-7441-B095-05E97C32D1C0}"/>
              </a:ext>
            </a:extLst>
          </p:cNvPr>
          <p:cNvSpPr>
            <a:spLocks noGrp="1"/>
          </p:cNvSpPr>
          <p:nvPr>
            <p:ph type="title"/>
          </p:nvPr>
        </p:nvSpPr>
        <p:spPr/>
        <p:txBody>
          <a:bodyPr/>
          <a:lstStyle/>
          <a:p>
            <a:pPr algn="ctr"/>
            <a:r>
              <a:rPr lang="fr-FR" dirty="0"/>
              <a:t>Plan</a:t>
            </a:r>
          </a:p>
        </p:txBody>
      </p:sp>
      <p:sp>
        <p:nvSpPr>
          <p:cNvPr id="3" name="Espace réservé du contenu 2">
            <a:extLst>
              <a:ext uri="{FF2B5EF4-FFF2-40B4-BE49-F238E27FC236}">
                <a16:creationId xmlns:a16="http://schemas.microsoft.com/office/drawing/2014/main" id="{08A2A070-C267-BD4A-9E0A-E522D91AB28E}"/>
              </a:ext>
            </a:extLst>
          </p:cNvPr>
          <p:cNvSpPr>
            <a:spLocks noGrp="1"/>
          </p:cNvSpPr>
          <p:nvPr>
            <p:ph idx="1"/>
          </p:nvPr>
        </p:nvSpPr>
        <p:spPr/>
        <p:txBody>
          <a:bodyPr>
            <a:normAutofit/>
          </a:bodyPr>
          <a:lstStyle/>
          <a:p>
            <a:endParaRPr lang="fr-FR" dirty="0"/>
          </a:p>
          <a:p>
            <a:pPr marL="0" indent="0">
              <a:buNone/>
            </a:pPr>
            <a:r>
              <a:rPr lang="fr-FR" dirty="0"/>
              <a:t> 2.  La performance : de quoi parle-t-on ? </a:t>
            </a:r>
          </a:p>
        </p:txBody>
      </p:sp>
    </p:spTree>
    <p:extLst>
      <p:ext uri="{BB962C8B-B14F-4D97-AF65-F5344CB8AC3E}">
        <p14:creationId xmlns:p14="http://schemas.microsoft.com/office/powerpoint/2010/main" val="375526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C95376D3-8C89-5F43-A216-001391BA3F3F}"/>
              </a:ext>
            </a:extLst>
          </p:cNvPr>
          <p:cNvSpPr txBox="1">
            <a:spLocks/>
          </p:cNvSpPr>
          <p:nvPr/>
        </p:nvSpPr>
        <p:spPr>
          <a:xfrm>
            <a:off x="521074" y="319554"/>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7" name="Espace réservé du contenu 6">
            <a:extLst>
              <a:ext uri="{FF2B5EF4-FFF2-40B4-BE49-F238E27FC236}">
                <a16:creationId xmlns:a16="http://schemas.microsoft.com/office/drawing/2014/main" id="{6E203DF5-CE42-AF43-A195-93D266DD70D4}"/>
              </a:ext>
            </a:extLst>
          </p:cNvPr>
          <p:cNvSpPr>
            <a:spLocks noGrp="1"/>
          </p:cNvSpPr>
          <p:nvPr>
            <p:ph idx="1"/>
          </p:nvPr>
        </p:nvSpPr>
        <p:spPr>
          <a:xfrm>
            <a:off x="628650" y="319554"/>
            <a:ext cx="7994276" cy="6218892"/>
          </a:xfrm>
        </p:spPr>
        <p:txBody>
          <a:bodyPr>
            <a:normAutofit lnSpcReduction="10000"/>
          </a:bodyPr>
          <a:lstStyle/>
          <a:p>
            <a:r>
              <a:rPr lang="fr-FR" dirty="0"/>
              <a:t>Qualité de vie au travail</a:t>
            </a:r>
          </a:p>
          <a:p>
            <a:r>
              <a:rPr lang="fr-FR" dirty="0"/>
              <a:t>Avoir des ressources humaines, financières et techniques suffisantes</a:t>
            </a:r>
          </a:p>
          <a:p>
            <a:r>
              <a:rPr lang="fr-FR" dirty="0"/>
              <a:t>Accès rapide aux soins</a:t>
            </a:r>
          </a:p>
          <a:p>
            <a:r>
              <a:rPr lang="fr-FR" dirty="0"/>
              <a:t>Participation des patients aux décisions</a:t>
            </a:r>
          </a:p>
          <a:p>
            <a:r>
              <a:rPr lang="fr-FR" dirty="0"/>
              <a:t>Réduire les temps d’attente à l’urgence</a:t>
            </a:r>
          </a:p>
          <a:p>
            <a:r>
              <a:rPr lang="fr-FR" dirty="0"/>
              <a:t>Obtenir un RV en moins de 24h</a:t>
            </a:r>
          </a:p>
          <a:p>
            <a:r>
              <a:rPr lang="fr-FR" dirty="0"/>
              <a:t>Avoir un médecin de famille</a:t>
            </a:r>
          </a:p>
          <a:p>
            <a:r>
              <a:rPr lang="fr-FR" dirty="0"/>
              <a:t>Réduire les infection nosocomiales</a:t>
            </a:r>
          </a:p>
          <a:p>
            <a:r>
              <a:rPr lang="fr-FR" dirty="0"/>
              <a:t>Réduire les taux standardisés de mortalité hospitalière</a:t>
            </a:r>
          </a:p>
          <a:p>
            <a:r>
              <a:rPr lang="fr-FR" dirty="0"/>
              <a:t>Taux de vaccination élevée</a:t>
            </a:r>
          </a:p>
          <a:p>
            <a:r>
              <a:rPr lang="fr-FR" dirty="0"/>
              <a:t>Réduction du temps supplémentaire obligatoire </a:t>
            </a:r>
          </a:p>
          <a:p>
            <a:endParaRPr lang="fr-FR" dirty="0"/>
          </a:p>
        </p:txBody>
      </p:sp>
    </p:spTree>
    <p:extLst>
      <p:ext uri="{BB962C8B-B14F-4D97-AF65-F5344CB8AC3E}">
        <p14:creationId xmlns:p14="http://schemas.microsoft.com/office/powerpoint/2010/main" val="213628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Évaluer la performance</a:t>
            </a:r>
          </a:p>
        </p:txBody>
      </p:sp>
      <p:sp>
        <p:nvSpPr>
          <p:cNvPr id="3" name="Espace réservé du contenu 2"/>
          <p:cNvSpPr>
            <a:spLocks noGrp="1"/>
          </p:cNvSpPr>
          <p:nvPr>
            <p:ph idx="1"/>
          </p:nvPr>
        </p:nvSpPr>
        <p:spPr>
          <a:xfrm>
            <a:off x="107504" y="1038944"/>
            <a:ext cx="9036496" cy="5486400"/>
          </a:xfrm>
        </p:spPr>
        <p:txBody>
          <a:bodyPr/>
          <a:lstStyle/>
          <a:p>
            <a:pPr marL="0" indent="0">
              <a:buNone/>
            </a:pPr>
            <a:endParaRPr lang="fr-FR" sz="2800" i="1" dirty="0"/>
          </a:p>
          <a:p>
            <a:pPr marL="0" indent="0">
              <a:buNone/>
            </a:pPr>
            <a:endParaRPr lang="fr-FR" i="1" dirty="0"/>
          </a:p>
          <a:p>
            <a:pPr marL="0" indent="0">
              <a:buNone/>
            </a:pPr>
            <a:r>
              <a:rPr lang="fr-FR" sz="2800" i="1" dirty="0"/>
              <a:t>« Mettre en place des dispositifs et des activités qui permettent de porter un jugement de valeur sur la performance d’une organisation ou d’un système de santé en s’appuyant sur des informations scientifiquement valides et socialement légitimes pour permettre aux décideurs d’orienter le système et les organisations de santé vers une amélioration continue de leur performance »</a:t>
            </a:r>
            <a:r>
              <a:rPr lang="fr-CA" sz="2800" i="1" dirty="0"/>
              <a:t> </a:t>
            </a:r>
          </a:p>
          <a:p>
            <a:pPr marL="0" indent="0">
              <a:buNone/>
            </a:pPr>
            <a:endParaRPr lang="fr-CA" sz="2800" i="1" dirty="0"/>
          </a:p>
          <a:p>
            <a:pPr marL="0" indent="0">
              <a:buNone/>
            </a:pPr>
            <a:r>
              <a:rPr lang="fr-CA" sz="2800" dirty="0">
                <a:solidFill>
                  <a:srgbClr val="FF0000"/>
                </a:solidFill>
              </a:rPr>
              <a:t>Ces dispositifs et ces activités sont-ils adéquats compte tenu de la nature des interventions à évaluer?</a:t>
            </a:r>
            <a:endParaRPr lang="fr-FR" sz="2800" dirty="0">
              <a:solidFill>
                <a:srgbClr val="FF0000"/>
              </a:solidFill>
            </a:endParaRPr>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16</a:t>
            </a:fld>
            <a:endParaRPr lang="fr-FR" dirty="0"/>
          </a:p>
        </p:txBody>
      </p:sp>
    </p:spTree>
    <p:extLst>
      <p:ext uri="{BB962C8B-B14F-4D97-AF65-F5344CB8AC3E}">
        <p14:creationId xmlns:p14="http://schemas.microsoft.com/office/powerpoint/2010/main" val="204697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évaluer les organisations et les systèmes de santé il faut :</a:t>
            </a:r>
          </a:p>
        </p:txBody>
      </p:sp>
      <p:sp>
        <p:nvSpPr>
          <p:cNvPr id="3" name="Espace réservé du contenu 2"/>
          <p:cNvSpPr>
            <a:spLocks noGrp="1"/>
          </p:cNvSpPr>
          <p:nvPr>
            <p:ph idx="1"/>
          </p:nvPr>
        </p:nvSpPr>
        <p:spPr>
          <a:xfrm>
            <a:off x="228600" y="2054094"/>
            <a:ext cx="8763000" cy="4025864"/>
          </a:xfrm>
        </p:spPr>
        <p:txBody>
          <a:bodyPr>
            <a:normAutofit lnSpcReduction="10000"/>
          </a:bodyPr>
          <a:lstStyle/>
          <a:p>
            <a:r>
              <a:rPr lang="fr-FR" sz="3000" dirty="0"/>
              <a:t>Reconnaître que les organisations et les systèmes de santé sont des interventions complexes</a:t>
            </a:r>
          </a:p>
          <a:p>
            <a:r>
              <a:rPr lang="fr-FR" sz="3000" dirty="0"/>
              <a:t>Concevoir la performance de façon global, intégrée  et participative  pour rendre compte de cette complexité. </a:t>
            </a:r>
          </a:p>
          <a:p>
            <a:r>
              <a:rPr lang="fr-FR" sz="3000" dirty="0"/>
              <a:t>Proposer des méthodes opérationnelles d’évaluation qui respectent </a:t>
            </a:r>
            <a:r>
              <a:rPr lang="fr-CA" sz="3000" dirty="0"/>
              <a:t>la nature complexe des interventions à évaluer et qui permettent des débats constructifs entre les professionnels, les patients, les gestionnaires et les décideurs politiques</a:t>
            </a:r>
            <a:endParaRPr lang="fr-FR" sz="3000" dirty="0"/>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17</a:t>
            </a:fld>
            <a:endParaRPr lang="fr-FR" dirty="0"/>
          </a:p>
        </p:txBody>
      </p:sp>
    </p:spTree>
    <p:extLst>
      <p:ext uri="{BB962C8B-B14F-4D97-AF65-F5344CB8AC3E}">
        <p14:creationId xmlns:p14="http://schemas.microsoft.com/office/powerpoint/2010/main" val="154742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680578"/>
            <a:ext cx="7886700" cy="1325563"/>
          </a:xfrm>
        </p:spPr>
        <p:txBody>
          <a:bodyPr>
            <a:normAutofit fontScale="90000"/>
          </a:bodyPr>
          <a:lstStyle/>
          <a:p>
            <a:r>
              <a:rPr lang="fr-FR" dirty="0"/>
              <a:t>L’évaluation des interventions complexes est une  </a:t>
            </a:r>
            <a:r>
              <a:rPr lang="fr-FR" i="1" dirty="0"/>
              <a:t>terra </a:t>
            </a:r>
            <a:r>
              <a:rPr lang="fr-FR" i="1" dirty="0" err="1"/>
              <a:t>incognita</a:t>
            </a:r>
            <a:r>
              <a:rPr lang="fr-FR" i="1" dirty="0"/>
              <a:t> </a:t>
            </a:r>
            <a:r>
              <a:rPr lang="fr-FR" dirty="0"/>
              <a:t>à découvrir</a:t>
            </a:r>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18</a:t>
            </a:fld>
            <a:endParaRPr lang="fr-FR" dirty="0"/>
          </a:p>
        </p:txBody>
      </p:sp>
    </p:spTree>
    <p:extLst>
      <p:ext uri="{BB962C8B-B14F-4D97-AF65-F5344CB8AC3E}">
        <p14:creationId xmlns:p14="http://schemas.microsoft.com/office/powerpoint/2010/main" val="282326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Comment penser la complexité des systèmes et les organisations de santé ?</a:t>
            </a:r>
          </a:p>
        </p:txBody>
      </p:sp>
      <p:sp>
        <p:nvSpPr>
          <p:cNvPr id="3" name="Espace réservé du numéro de diapositive 2"/>
          <p:cNvSpPr>
            <a:spLocks noGrp="1"/>
          </p:cNvSpPr>
          <p:nvPr>
            <p:ph type="sldNum" sz="quarter" idx="12"/>
          </p:nvPr>
        </p:nvSpPr>
        <p:spPr/>
        <p:txBody>
          <a:bodyPr/>
          <a:lstStyle/>
          <a:p>
            <a:fld id="{885F5E39-D4C9-467D-972F-20EAB09D60B9}" type="slidenum">
              <a:rPr lang="fr-FR" smtClean="0"/>
              <a:pPr/>
              <a:t>19</a:t>
            </a:fld>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3455368" y="2637635"/>
            <a:ext cx="5688632" cy="3672409"/>
          </a:xfrm>
          <a:prstGeom prst="rect">
            <a:avLst/>
          </a:prstGeom>
          <a:noFill/>
          <a:ln>
            <a:noFill/>
          </a:ln>
        </p:spPr>
      </p:pic>
      <p:sp>
        <p:nvSpPr>
          <p:cNvPr id="5" name="ZoneTexte 4"/>
          <p:cNvSpPr txBox="1"/>
          <p:nvPr/>
        </p:nvSpPr>
        <p:spPr>
          <a:xfrm>
            <a:off x="107504" y="2716608"/>
            <a:ext cx="3312368" cy="2308324"/>
          </a:xfrm>
          <a:prstGeom prst="rect">
            <a:avLst/>
          </a:prstGeom>
          <a:noFill/>
        </p:spPr>
        <p:txBody>
          <a:bodyPr wrap="square" rtlCol="0">
            <a:spAutoFit/>
          </a:bodyPr>
          <a:lstStyle/>
          <a:p>
            <a:pPr marL="0" indent="0">
              <a:buFontTx/>
              <a:buNone/>
            </a:pPr>
            <a:r>
              <a:rPr lang="fr-FR" dirty="0">
                <a:ea typeface="ＭＳ Ｐゴシック" charset="-128"/>
                <a:cs typeface="ＭＳ Ｐゴシック" charset="-128"/>
              </a:rPr>
              <a:t>Constitué de 5 éléments :</a:t>
            </a:r>
          </a:p>
          <a:p>
            <a:pPr marL="285750" indent="-285750">
              <a:buFont typeface="Arial"/>
              <a:buChar char="•"/>
            </a:pPr>
            <a:r>
              <a:rPr lang="fr-FR" dirty="0"/>
              <a:t>D’une structure délimitant un espace social</a:t>
            </a:r>
          </a:p>
          <a:p>
            <a:pPr marL="285750" indent="-285750">
              <a:buFont typeface="Arial"/>
              <a:buChar char="•"/>
            </a:pPr>
            <a:r>
              <a:rPr lang="fr-FR" dirty="0"/>
              <a:t>D’acteurs et leurs pratiques</a:t>
            </a:r>
          </a:p>
          <a:p>
            <a:pPr marL="285750" indent="-285750">
              <a:buFont typeface="Arial"/>
              <a:buChar char="•"/>
            </a:pPr>
            <a:r>
              <a:rPr lang="fr-FR" dirty="0"/>
              <a:t>De processus</a:t>
            </a:r>
          </a:p>
          <a:p>
            <a:pPr marL="285750" indent="-285750">
              <a:buFont typeface="Arial"/>
              <a:buChar char="•"/>
            </a:pPr>
            <a:r>
              <a:rPr lang="fr-FR" dirty="0"/>
              <a:t>De finalités</a:t>
            </a:r>
          </a:p>
          <a:p>
            <a:pPr marL="285750" indent="-285750">
              <a:buFont typeface="Arial"/>
              <a:buChar char="•"/>
            </a:pPr>
            <a:r>
              <a:rPr lang="fr-FR" dirty="0"/>
              <a:t>D’un environnement</a:t>
            </a:r>
          </a:p>
          <a:p>
            <a:endParaRPr lang="fr-FR" dirty="0"/>
          </a:p>
        </p:txBody>
      </p:sp>
      <p:sp>
        <p:nvSpPr>
          <p:cNvPr id="6" name="ZoneTexte 5"/>
          <p:cNvSpPr txBox="1"/>
          <p:nvPr/>
        </p:nvSpPr>
        <p:spPr>
          <a:xfrm>
            <a:off x="467544" y="2014532"/>
            <a:ext cx="8481559" cy="461665"/>
          </a:xfrm>
          <a:prstGeom prst="rect">
            <a:avLst/>
          </a:prstGeom>
          <a:noFill/>
        </p:spPr>
        <p:txBody>
          <a:bodyPr wrap="none" rtlCol="0">
            <a:spAutoFit/>
          </a:bodyPr>
          <a:lstStyle/>
          <a:p>
            <a:r>
              <a:rPr lang="fr-FR" sz="2400" dirty="0">
                <a:solidFill>
                  <a:srgbClr val="000090"/>
                </a:solidFill>
              </a:rPr>
              <a:t>En les représentant comme des systèmes organisés d’action</a:t>
            </a:r>
          </a:p>
        </p:txBody>
      </p:sp>
    </p:spTree>
    <p:extLst>
      <p:ext uri="{BB962C8B-B14F-4D97-AF65-F5344CB8AC3E}">
        <p14:creationId xmlns:p14="http://schemas.microsoft.com/office/powerpoint/2010/main" val="298323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136D6-A449-7441-B095-05E97C32D1C0}"/>
              </a:ext>
            </a:extLst>
          </p:cNvPr>
          <p:cNvSpPr>
            <a:spLocks noGrp="1"/>
          </p:cNvSpPr>
          <p:nvPr>
            <p:ph type="title"/>
          </p:nvPr>
        </p:nvSpPr>
        <p:spPr/>
        <p:txBody>
          <a:bodyPr/>
          <a:lstStyle/>
          <a:p>
            <a:pPr algn="ctr"/>
            <a:r>
              <a:rPr lang="fr-FR" dirty="0"/>
              <a:t>Plan</a:t>
            </a:r>
          </a:p>
        </p:txBody>
      </p:sp>
      <p:sp>
        <p:nvSpPr>
          <p:cNvPr id="3" name="Espace réservé du contenu 2">
            <a:extLst>
              <a:ext uri="{FF2B5EF4-FFF2-40B4-BE49-F238E27FC236}">
                <a16:creationId xmlns:a16="http://schemas.microsoft.com/office/drawing/2014/main" id="{08A2A070-C267-BD4A-9E0A-E522D91AB28E}"/>
              </a:ext>
            </a:extLst>
          </p:cNvPr>
          <p:cNvSpPr>
            <a:spLocks noGrp="1"/>
          </p:cNvSpPr>
          <p:nvPr>
            <p:ph idx="1"/>
          </p:nvPr>
        </p:nvSpPr>
        <p:spPr/>
        <p:txBody>
          <a:bodyPr>
            <a:normAutofit/>
          </a:bodyPr>
          <a:lstStyle/>
          <a:p>
            <a:endParaRPr lang="fr-FR" dirty="0"/>
          </a:p>
          <a:p>
            <a:pPr marL="514350" indent="-514350">
              <a:buFont typeface="+mj-lt"/>
              <a:buAutoNum type="arabicPeriod"/>
            </a:pPr>
            <a:r>
              <a:rPr lang="fr-FR" dirty="0"/>
              <a:t>La performance : un enjeux incontournable</a:t>
            </a:r>
          </a:p>
          <a:p>
            <a:pPr marL="514350" indent="-514350">
              <a:buFont typeface="+mj-lt"/>
              <a:buAutoNum type="arabicPeriod"/>
            </a:pPr>
            <a:r>
              <a:rPr lang="fr-FR" dirty="0"/>
              <a:t>La performance : de quoi parle-t-on ?</a:t>
            </a:r>
          </a:p>
          <a:p>
            <a:pPr marL="514350" indent="-514350">
              <a:buFont typeface="+mj-lt"/>
              <a:buAutoNum type="arabicPeriod"/>
            </a:pPr>
            <a:r>
              <a:rPr lang="fr-FR" dirty="0"/>
              <a:t>La performance : un outil au service des professionnels, des patients, des gestionnaires pour optimiser les soins.</a:t>
            </a:r>
          </a:p>
          <a:p>
            <a:pPr marL="0" indent="0">
              <a:buNone/>
            </a:pPr>
            <a:r>
              <a:rPr lang="fr-FR" dirty="0"/>
              <a:t> </a:t>
            </a:r>
          </a:p>
        </p:txBody>
      </p:sp>
    </p:spTree>
    <p:extLst>
      <p:ext uri="{BB962C8B-B14F-4D97-AF65-F5344CB8AC3E}">
        <p14:creationId xmlns:p14="http://schemas.microsoft.com/office/powerpoint/2010/main" val="30450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La complexité des systèmes organisés d’action découle de deux récursivités:</a:t>
            </a:r>
          </a:p>
        </p:txBody>
      </p:sp>
      <p:sp>
        <p:nvSpPr>
          <p:cNvPr id="3" name="Espace réservé du contenu 2"/>
          <p:cNvSpPr>
            <a:spLocks noGrp="1"/>
          </p:cNvSpPr>
          <p:nvPr>
            <p:ph idx="1"/>
          </p:nvPr>
        </p:nvSpPr>
        <p:spPr>
          <a:xfrm>
            <a:off x="89234" y="1977190"/>
            <a:ext cx="8991600" cy="5486400"/>
          </a:xfrm>
        </p:spPr>
        <p:txBody>
          <a:bodyPr/>
          <a:lstStyle/>
          <a:p>
            <a:pPr marL="514350" indent="-514350">
              <a:buFont typeface="+mj-lt"/>
              <a:buAutoNum type="arabicPeriod"/>
            </a:pPr>
            <a:r>
              <a:rPr lang="fr-FR" sz="2800" dirty="0"/>
              <a:t>Les systèmes organisés d’action sont ouverts sur leur environnement.  Ils dépendent et s’adaptent à lui  et en même temps il ont une autonomie et une capacité d’apprentissage qui leur permet d’agir sur l’environnement .</a:t>
            </a:r>
          </a:p>
          <a:p>
            <a:pPr marL="514350" indent="-514350">
              <a:buFont typeface="+mj-lt"/>
              <a:buAutoNum type="arabicPeriod"/>
            </a:pPr>
            <a:r>
              <a:rPr lang="fr-FR" sz="2800" dirty="0"/>
              <a:t>Les acteurs du système sont nombreux et ils ont des marges d’autonomie importantes (en particulier les professionnels), l’autorité est diffuse. Les pratiques des acteurs sont déterminées par le système et simultanément elles structurent son évolution. </a:t>
            </a:r>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20</a:t>
            </a:fld>
            <a:endParaRPr lang="fr-FR" dirty="0"/>
          </a:p>
        </p:txBody>
      </p:sp>
    </p:spTree>
    <p:extLst>
      <p:ext uri="{BB962C8B-B14F-4D97-AF65-F5344CB8AC3E}">
        <p14:creationId xmlns:p14="http://schemas.microsoft.com/office/powerpoint/2010/main" val="397756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performance des systèmes et des organisations de santé</a:t>
            </a:r>
          </a:p>
        </p:txBody>
      </p:sp>
      <p:sp>
        <p:nvSpPr>
          <p:cNvPr id="3" name="Espace réservé du contenu 2"/>
          <p:cNvSpPr>
            <a:spLocks noGrp="1"/>
          </p:cNvSpPr>
          <p:nvPr>
            <p:ph idx="1"/>
          </p:nvPr>
        </p:nvSpPr>
        <p:spPr/>
        <p:txBody>
          <a:bodyPr>
            <a:normAutofit fontScale="92500"/>
          </a:bodyPr>
          <a:lstStyle/>
          <a:p>
            <a:pPr marL="0" indent="0">
              <a:buNone/>
            </a:pPr>
            <a:r>
              <a:rPr lang="fr-FR" dirty="0"/>
              <a:t>Penser les systèmes et les organisations de santé en tant que système organisé d’action fait en sorte que l’on ne peut les réduire leur performance à l’optimisation des processus </a:t>
            </a:r>
            <a:r>
              <a:rPr lang="fr-FR" dirty="0" err="1"/>
              <a:t>lineaires</a:t>
            </a:r>
            <a:r>
              <a:rPr lang="fr-FR" dirty="0"/>
              <a:t> de transformations de ressources (structure) en services (processus) pour obtenir des résultats de santé.</a:t>
            </a:r>
          </a:p>
          <a:p>
            <a:pPr marL="0" indent="0">
              <a:buNone/>
            </a:pPr>
            <a:r>
              <a:rPr lang="fr-FR" dirty="0"/>
              <a:t>Un réseau de soins de proximité ce n’est pas une chaine de montage d’automobiles : les méthodes (du type Toyota) d’optimisation des processus de production sont largement insuffisantes !</a:t>
            </a:r>
          </a:p>
          <a:p>
            <a:pPr marL="0" indent="0">
              <a:buNone/>
            </a:pPr>
            <a:r>
              <a:rPr lang="fr-FR" dirty="0"/>
              <a:t>La performance doit être conçue de façon plus globale.</a:t>
            </a:r>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21</a:t>
            </a:fld>
            <a:endParaRPr lang="fr-FR" dirty="0"/>
          </a:p>
        </p:txBody>
      </p:sp>
    </p:spTree>
    <p:extLst>
      <p:ext uri="{BB962C8B-B14F-4D97-AF65-F5344CB8AC3E}">
        <p14:creationId xmlns:p14="http://schemas.microsoft.com/office/powerpoint/2010/main" val="35308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136D6-A449-7441-B095-05E97C32D1C0}"/>
              </a:ext>
            </a:extLst>
          </p:cNvPr>
          <p:cNvSpPr>
            <a:spLocks noGrp="1"/>
          </p:cNvSpPr>
          <p:nvPr>
            <p:ph type="title"/>
          </p:nvPr>
        </p:nvSpPr>
        <p:spPr/>
        <p:txBody>
          <a:bodyPr/>
          <a:lstStyle/>
          <a:p>
            <a:pPr algn="ctr"/>
            <a:r>
              <a:rPr lang="fr-FR" dirty="0"/>
              <a:t>Plan</a:t>
            </a:r>
          </a:p>
        </p:txBody>
      </p:sp>
      <p:sp>
        <p:nvSpPr>
          <p:cNvPr id="3" name="Espace réservé du contenu 2">
            <a:extLst>
              <a:ext uri="{FF2B5EF4-FFF2-40B4-BE49-F238E27FC236}">
                <a16:creationId xmlns:a16="http://schemas.microsoft.com/office/drawing/2014/main" id="{08A2A070-C267-BD4A-9E0A-E522D91AB28E}"/>
              </a:ext>
            </a:extLst>
          </p:cNvPr>
          <p:cNvSpPr>
            <a:spLocks noGrp="1"/>
          </p:cNvSpPr>
          <p:nvPr>
            <p:ph idx="1"/>
          </p:nvPr>
        </p:nvSpPr>
        <p:spPr/>
        <p:txBody>
          <a:bodyPr>
            <a:normAutofit/>
          </a:bodyPr>
          <a:lstStyle/>
          <a:p>
            <a:endParaRPr lang="fr-FR" dirty="0"/>
          </a:p>
          <a:p>
            <a:pPr marL="0" indent="0">
              <a:buNone/>
            </a:pPr>
            <a:endParaRPr lang="fr-FR" dirty="0"/>
          </a:p>
          <a:p>
            <a:pPr marL="492125" indent="-222250">
              <a:buNone/>
            </a:pPr>
            <a:r>
              <a:rPr lang="fr-FR" dirty="0"/>
              <a:t>3. La performance : un outil au service des professionnels, des patients, des gestionnaires pour optimiser les soins.</a:t>
            </a:r>
          </a:p>
          <a:p>
            <a:pPr marL="0" indent="0">
              <a:buNone/>
            </a:pPr>
            <a:r>
              <a:rPr lang="fr-FR" dirty="0"/>
              <a:t> </a:t>
            </a:r>
          </a:p>
        </p:txBody>
      </p:sp>
    </p:spTree>
    <p:extLst>
      <p:ext uri="{BB962C8B-B14F-4D97-AF65-F5344CB8AC3E}">
        <p14:creationId xmlns:p14="http://schemas.microsoft.com/office/powerpoint/2010/main" val="384312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fr-CA" dirty="0">
                <a:ea typeface="ＭＳ Ｐゴシック" charset="-128"/>
                <a:cs typeface="ＭＳ Ｐゴシック" charset="-128"/>
              </a:rPr>
              <a:t>Un conception globale et intégrée de la performance</a:t>
            </a:r>
            <a:endParaRPr lang="fr-FR" dirty="0">
              <a:ea typeface="ＭＳ Ｐゴシック" charset="-128"/>
              <a:cs typeface="ＭＳ Ｐゴシック" charset="-128"/>
            </a:endParaRPr>
          </a:p>
        </p:txBody>
      </p:sp>
      <p:sp>
        <p:nvSpPr>
          <p:cNvPr id="8" name="Rectangle 6"/>
          <p:cNvSpPr>
            <a:spLocks noGrp="1" noChangeArrowheads="1"/>
          </p:cNvSpPr>
          <p:nvPr>
            <p:ph type="sldNum" sz="quarter" idx="4294967295"/>
          </p:nvPr>
        </p:nvSpPr>
        <p:spPr>
          <a:xfrm>
            <a:off x="8534400" y="-50799"/>
            <a:ext cx="584200" cy="482600"/>
          </a:xfrm>
          <a:prstGeom prst="rect">
            <a:avLst/>
          </a:prstGeom>
          <a:ln/>
        </p:spPr>
        <p:txBody>
          <a:bodyPr/>
          <a:lstStyle>
            <a:lvl1pPr>
              <a:defRPr/>
            </a:lvl1pPr>
          </a:lstStyle>
          <a:p>
            <a:fld id="{885F5E39-D4C9-467D-972F-20EAB09D60B9}" type="slidenum">
              <a:rPr lang="fr-FR"/>
              <a:pPr/>
              <a:t>23</a:t>
            </a:fld>
            <a:endParaRPr lang="fr-FR"/>
          </a:p>
        </p:txBody>
      </p:sp>
      <p:sp>
        <p:nvSpPr>
          <p:cNvPr id="5" name="Rectangle 3">
            <a:extLst>
              <a:ext uri="{FF2B5EF4-FFF2-40B4-BE49-F238E27FC236}">
                <a16:creationId xmlns:a16="http://schemas.microsoft.com/office/drawing/2014/main" id="{D9F81870-A547-AE44-A30D-95143407F61D}"/>
              </a:ext>
            </a:extLst>
          </p:cNvPr>
          <p:cNvSpPr txBox="1">
            <a:spLocks noChangeArrowheads="1"/>
          </p:cNvSpPr>
          <p:nvPr/>
        </p:nvSpPr>
        <p:spPr>
          <a:xfrm>
            <a:off x="251520" y="1873750"/>
            <a:ext cx="8892480" cy="524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400" dirty="0">
                <a:ea typeface="ＭＳ Ｐゴシック" charset="-128"/>
                <a:cs typeface="ＭＳ Ｐゴシック" charset="-128"/>
              </a:rPr>
              <a:t>Selon la théorie de l’action sociale de Parsons, </a:t>
            </a:r>
            <a:r>
              <a:rPr lang="fr-CA" sz="2400" b="1" dirty="0">
                <a:ea typeface="ＭＳ Ｐゴシック" charset="-128"/>
                <a:cs typeface="ＭＳ Ｐゴシック" charset="-128"/>
              </a:rPr>
              <a:t>tout système organisé d’action doit assumer de façon équilibrée au cours du temps quatre grandes fonctions pour être performant</a:t>
            </a:r>
            <a:r>
              <a:rPr lang="fr-CA" sz="2400" dirty="0">
                <a:ea typeface="ＭＳ Ｐゴシック" charset="-128"/>
                <a:cs typeface="ＭＳ Ｐゴシック" charset="-128"/>
              </a:rPr>
              <a:t>:</a:t>
            </a:r>
          </a:p>
          <a:p>
            <a:r>
              <a:rPr lang="fr-CA" sz="2400" b="1" dirty="0">
                <a:solidFill>
                  <a:schemeClr val="hlink"/>
                </a:solidFill>
              </a:rPr>
              <a:t>S’adapter à son environnement</a:t>
            </a:r>
            <a:r>
              <a:rPr lang="fr-CA" sz="2400" dirty="0"/>
              <a:t>, pour acquérir des ressources et répondre aux besoins </a:t>
            </a:r>
          </a:p>
          <a:p>
            <a:r>
              <a:rPr lang="fr-CA" sz="2400" b="1" dirty="0">
                <a:solidFill>
                  <a:schemeClr val="hlink"/>
                </a:solidFill>
              </a:rPr>
              <a:t>Atteindre des buts</a:t>
            </a:r>
            <a:r>
              <a:rPr lang="fr-CA" sz="2400" dirty="0"/>
              <a:t> qui sont valorisés</a:t>
            </a:r>
          </a:p>
          <a:p>
            <a:r>
              <a:rPr lang="fr-CA" sz="2400" b="1" dirty="0">
                <a:solidFill>
                  <a:schemeClr val="hlink"/>
                </a:solidFill>
              </a:rPr>
              <a:t>Intégrer ses processus internes</a:t>
            </a:r>
            <a:r>
              <a:rPr lang="fr-CA" sz="2400" dirty="0"/>
              <a:t>, pour optimiser la productivité et le qualité</a:t>
            </a:r>
          </a:p>
          <a:p>
            <a:r>
              <a:rPr lang="fr-CA" sz="2400" b="1" dirty="0">
                <a:solidFill>
                  <a:schemeClr val="hlink"/>
                </a:solidFill>
              </a:rPr>
              <a:t>Préserver et produire des valeurs et du sens</a:t>
            </a:r>
            <a:r>
              <a:rPr lang="fr-CA" sz="2400" dirty="0"/>
              <a:t> pour donner du sens aux actions des acteurs, créer un réservoir de motivation.</a:t>
            </a:r>
          </a:p>
          <a:p>
            <a:pPr lvl="1"/>
            <a:endParaRPr lang="fr-CA" sz="2000" dirty="0"/>
          </a:p>
        </p:txBody>
      </p:sp>
    </p:spTree>
    <p:extLst>
      <p:ext uri="{BB962C8B-B14F-4D97-AF65-F5344CB8AC3E}">
        <p14:creationId xmlns:p14="http://schemas.microsoft.com/office/powerpoint/2010/main" val="340269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CA" dirty="0">
                <a:ea typeface="ＭＳ Ｐゴシック" charset="-128"/>
                <a:cs typeface="ＭＳ Ｐゴシック" charset="-128"/>
              </a:rPr>
              <a:t>Le modèle EGIPSS</a:t>
            </a:r>
            <a:endParaRPr lang="fr-FR" dirty="0">
              <a:ea typeface="ＭＳ Ｐゴシック" charset="-128"/>
              <a:cs typeface="ＭＳ Ｐゴシック" charset="-128"/>
            </a:endParaRPr>
          </a:p>
        </p:txBody>
      </p:sp>
      <p:grpSp>
        <p:nvGrpSpPr>
          <p:cNvPr id="9" name="Grouper 8"/>
          <p:cNvGrpSpPr/>
          <p:nvPr/>
        </p:nvGrpSpPr>
        <p:grpSpPr>
          <a:xfrm>
            <a:off x="2892345" y="2074919"/>
            <a:ext cx="3116511" cy="3226288"/>
            <a:chOff x="2892345" y="2074919"/>
            <a:chExt cx="3116511" cy="3226288"/>
          </a:xfrm>
        </p:grpSpPr>
        <p:sp>
          <p:nvSpPr>
            <p:cNvPr id="34836" name="AutoShape 33"/>
            <p:cNvSpPr>
              <a:spLocks noChangeArrowheads="1"/>
            </p:cNvSpPr>
            <p:nvPr/>
          </p:nvSpPr>
          <p:spPr bwMode="auto">
            <a:xfrm rot="16200000">
              <a:off x="2868157" y="2160300"/>
              <a:ext cx="3174573" cy="309133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692 w 21600"/>
                <a:gd name="T13" fmla="*/ 0 h 21600"/>
                <a:gd name="T14" fmla="*/ 17908 w 21600"/>
                <a:gd name="T15" fmla="*/ 3299 h 21600"/>
              </a:gdLst>
              <a:ahLst/>
              <a:cxnLst>
                <a:cxn ang="T8">
                  <a:pos x="T0" y="T1"/>
                </a:cxn>
                <a:cxn ang="T9">
                  <a:pos x="T2" y="T3"/>
                </a:cxn>
                <a:cxn ang="T10">
                  <a:pos x="T4" y="T5"/>
                </a:cxn>
                <a:cxn ang="T11">
                  <a:pos x="T6" y="T7"/>
                </a:cxn>
              </a:cxnLst>
              <a:rect l="T12" t="T13" r="T14" b="T15"/>
              <a:pathLst>
                <a:path w="21600" h="21600">
                  <a:moveTo>
                    <a:pt x="5806" y="2178"/>
                  </a:moveTo>
                  <a:cubicBezTo>
                    <a:pt x="7323" y="1299"/>
                    <a:pt x="9046" y="836"/>
                    <a:pt x="10800" y="836"/>
                  </a:cubicBezTo>
                  <a:cubicBezTo>
                    <a:pt x="12553" y="836"/>
                    <a:pt x="14276" y="1299"/>
                    <a:pt x="15793" y="2178"/>
                  </a:cubicBezTo>
                  <a:lnTo>
                    <a:pt x="16213" y="1454"/>
                  </a:lnTo>
                  <a:cubicBezTo>
                    <a:pt x="14568" y="501"/>
                    <a:pt x="12700" y="0"/>
                    <a:pt x="10799" y="0"/>
                  </a:cubicBezTo>
                  <a:cubicBezTo>
                    <a:pt x="8899" y="0"/>
                    <a:pt x="7031" y="501"/>
                    <a:pt x="5386" y="1454"/>
                  </a:cubicBezTo>
                  <a:lnTo>
                    <a:pt x="5806" y="2178"/>
                  </a:lnTo>
                  <a:close/>
                </a:path>
              </a:pathLst>
            </a:custGeom>
            <a:gradFill rotWithShape="1">
              <a:gsLst>
                <a:gs pos="0">
                  <a:srgbClr val="C0C0C0"/>
                </a:gs>
                <a:gs pos="100000">
                  <a:srgbClr val="DE0EE3"/>
                </a:gs>
              </a:gsLst>
              <a:lin ang="0" scaled="1"/>
            </a:gradFill>
            <a:ln w="9525">
              <a:noFill/>
              <a:miter lim="800000"/>
              <a:headEnd/>
              <a:tailEnd/>
            </a:ln>
          </p:spPr>
          <p:txBody>
            <a:bodyPr wrap="none" anchor="ctr">
              <a:prstTxWarp prst="textNoShape">
                <a:avLst/>
              </a:prstTxWarp>
            </a:bodyPr>
            <a:lstStyle/>
            <a:p>
              <a:endParaRPr lang="fr-FR"/>
            </a:p>
          </p:txBody>
        </p:sp>
        <p:grpSp>
          <p:nvGrpSpPr>
            <p:cNvPr id="8" name="Grouper 7"/>
            <p:cNvGrpSpPr/>
            <p:nvPr/>
          </p:nvGrpSpPr>
          <p:grpSpPr>
            <a:xfrm>
              <a:off x="2892345" y="2074919"/>
              <a:ext cx="3116511" cy="3218333"/>
              <a:chOff x="2892345" y="2074919"/>
              <a:chExt cx="3116511" cy="3218333"/>
            </a:xfrm>
          </p:grpSpPr>
          <p:sp>
            <p:nvSpPr>
              <p:cNvPr id="34834" name="AutoShape 31"/>
              <p:cNvSpPr>
                <a:spLocks noChangeArrowheads="1"/>
              </p:cNvSpPr>
              <p:nvPr/>
            </p:nvSpPr>
            <p:spPr bwMode="auto">
              <a:xfrm>
                <a:off x="2917526" y="2110722"/>
                <a:ext cx="3091330" cy="317457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243 w 21600"/>
                  <a:gd name="T13" fmla="*/ 0 h 21600"/>
                  <a:gd name="T14" fmla="*/ 18357 w 21600"/>
                  <a:gd name="T15" fmla="*/ 3567 h 21600"/>
                </a:gdLst>
                <a:ahLst/>
                <a:cxnLst>
                  <a:cxn ang="T8">
                    <a:pos x="T0" y="T1"/>
                  </a:cxn>
                  <a:cxn ang="T9">
                    <a:pos x="T2" y="T3"/>
                  </a:cxn>
                  <a:cxn ang="T10">
                    <a:pos x="T4" y="T5"/>
                  </a:cxn>
                  <a:cxn ang="T11">
                    <a:pos x="T6" y="T7"/>
                  </a:cxn>
                </a:cxnLst>
                <a:rect l="T12" t="T13" r="T14" b="T15"/>
                <a:pathLst>
                  <a:path w="21600" h="21600">
                    <a:moveTo>
                      <a:pt x="5278" y="2314"/>
                    </a:moveTo>
                    <a:cubicBezTo>
                      <a:pt x="6921" y="1245"/>
                      <a:pt x="8839" y="675"/>
                      <a:pt x="10800" y="675"/>
                    </a:cubicBezTo>
                    <a:cubicBezTo>
                      <a:pt x="12760" y="675"/>
                      <a:pt x="14678" y="1245"/>
                      <a:pt x="16321" y="2314"/>
                    </a:cubicBezTo>
                    <a:lnTo>
                      <a:pt x="16690" y="1747"/>
                    </a:lnTo>
                    <a:cubicBezTo>
                      <a:pt x="14937" y="607"/>
                      <a:pt x="12891" y="0"/>
                      <a:pt x="10799" y="0"/>
                    </a:cubicBezTo>
                    <a:cubicBezTo>
                      <a:pt x="8708" y="0"/>
                      <a:pt x="6662" y="607"/>
                      <a:pt x="4909" y="1747"/>
                    </a:cubicBezTo>
                    <a:lnTo>
                      <a:pt x="5278" y="2314"/>
                    </a:lnTo>
                    <a:close/>
                  </a:path>
                </a:pathLst>
              </a:custGeom>
              <a:gradFill rotWithShape="1">
                <a:gsLst>
                  <a:gs pos="0">
                    <a:srgbClr val="DE0EE3"/>
                  </a:gs>
                  <a:gs pos="100000">
                    <a:srgbClr val="0066FF"/>
                  </a:gs>
                </a:gsLst>
                <a:lin ang="0" scaled="1"/>
              </a:gradFill>
              <a:ln w="9525">
                <a:noFill/>
                <a:miter lim="800000"/>
                <a:headEnd/>
                <a:tailEnd/>
              </a:ln>
            </p:spPr>
            <p:txBody>
              <a:bodyPr wrap="none" anchor="ctr">
                <a:prstTxWarp prst="textNoShape">
                  <a:avLst/>
                </a:prstTxWarp>
              </a:bodyPr>
              <a:lstStyle/>
              <a:p>
                <a:endParaRPr lang="fr-FR"/>
              </a:p>
            </p:txBody>
          </p:sp>
          <p:sp>
            <p:nvSpPr>
              <p:cNvPr id="34835" name="AutoShape 32"/>
              <p:cNvSpPr>
                <a:spLocks noChangeArrowheads="1"/>
              </p:cNvSpPr>
              <p:nvPr/>
            </p:nvSpPr>
            <p:spPr bwMode="auto">
              <a:xfrm flipV="1">
                <a:off x="2909778" y="2118679"/>
                <a:ext cx="3091330" cy="317457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64 w 21600"/>
                  <a:gd name="T13" fmla="*/ 0 h 21600"/>
                  <a:gd name="T14" fmla="*/ 17736 w 21600"/>
                  <a:gd name="T15" fmla="*/ 3198 h 21600"/>
                </a:gdLst>
                <a:ahLst/>
                <a:cxnLst>
                  <a:cxn ang="T8">
                    <a:pos x="T0" y="T1"/>
                  </a:cxn>
                  <a:cxn ang="T9">
                    <a:pos x="T2" y="T3"/>
                  </a:cxn>
                  <a:cxn ang="T10">
                    <a:pos x="T4" y="T5"/>
                  </a:cxn>
                  <a:cxn ang="T11">
                    <a:pos x="T6" y="T7"/>
                  </a:cxn>
                </a:cxnLst>
                <a:rect l="T12" t="T13" r="T14" b="T15"/>
                <a:pathLst>
                  <a:path w="21600" h="21600">
                    <a:moveTo>
                      <a:pt x="5995" y="2124"/>
                    </a:moveTo>
                    <a:cubicBezTo>
                      <a:pt x="7465" y="1310"/>
                      <a:pt x="9119" y="882"/>
                      <a:pt x="10800" y="882"/>
                    </a:cubicBezTo>
                    <a:cubicBezTo>
                      <a:pt x="12480" y="882"/>
                      <a:pt x="14134" y="1310"/>
                      <a:pt x="15604" y="2124"/>
                    </a:cubicBezTo>
                    <a:lnTo>
                      <a:pt x="16032" y="1352"/>
                    </a:lnTo>
                    <a:cubicBezTo>
                      <a:pt x="14431" y="465"/>
                      <a:pt x="12630" y="0"/>
                      <a:pt x="10799" y="0"/>
                    </a:cubicBezTo>
                    <a:cubicBezTo>
                      <a:pt x="8969" y="0"/>
                      <a:pt x="7168" y="465"/>
                      <a:pt x="5567" y="1352"/>
                    </a:cubicBezTo>
                    <a:lnTo>
                      <a:pt x="5995" y="2124"/>
                    </a:lnTo>
                    <a:close/>
                  </a:path>
                </a:pathLst>
              </a:custGeom>
              <a:gradFill rotWithShape="1">
                <a:gsLst>
                  <a:gs pos="0">
                    <a:srgbClr val="C0C0C0"/>
                  </a:gs>
                  <a:gs pos="100000">
                    <a:srgbClr val="FFFF00"/>
                  </a:gs>
                </a:gsLst>
                <a:lin ang="0" scaled="1"/>
              </a:gradFill>
              <a:ln w="9525">
                <a:noFill/>
                <a:miter lim="800000"/>
                <a:headEnd/>
                <a:tailEnd/>
              </a:ln>
            </p:spPr>
            <p:txBody>
              <a:bodyPr wrap="none" anchor="ctr">
                <a:prstTxWarp prst="textNoShape">
                  <a:avLst/>
                </a:prstTxWarp>
              </a:bodyPr>
              <a:lstStyle/>
              <a:p>
                <a:endParaRPr lang="fr-FR"/>
              </a:p>
            </p:txBody>
          </p:sp>
          <p:sp>
            <p:nvSpPr>
              <p:cNvPr id="34837" name="Rectangle 14"/>
              <p:cNvSpPr>
                <a:spLocks noChangeArrowheads="1"/>
              </p:cNvSpPr>
              <p:nvPr/>
            </p:nvSpPr>
            <p:spPr bwMode="auto">
              <a:xfrm rot="2700000">
                <a:off x="3312612" y="3636918"/>
                <a:ext cx="2293411" cy="116215"/>
              </a:xfrm>
              <a:prstGeom prst="rect">
                <a:avLst/>
              </a:prstGeom>
              <a:gradFill rotWithShape="1">
                <a:gsLst>
                  <a:gs pos="0">
                    <a:srgbClr val="DE0EE3">
                      <a:alpha val="50000"/>
                    </a:srgbClr>
                  </a:gs>
                  <a:gs pos="100000">
                    <a:srgbClr val="FFFF66"/>
                  </a:gs>
                </a:gsLst>
                <a:lin ang="0" scaled="1"/>
              </a:gradFill>
              <a:ln w="9525">
                <a:noFill/>
                <a:miter lim="800000"/>
                <a:headEnd/>
                <a:tailEnd/>
              </a:ln>
            </p:spPr>
            <p:txBody>
              <a:bodyPr wrap="none" anchor="ctr">
                <a:prstTxWarp prst="textNoShape">
                  <a:avLst/>
                </a:prstTxWarp>
              </a:bodyPr>
              <a:lstStyle/>
              <a:p>
                <a:endParaRPr lang="fr-FR"/>
              </a:p>
            </p:txBody>
          </p:sp>
          <p:sp>
            <p:nvSpPr>
              <p:cNvPr id="34838" name="Rectangle 15"/>
              <p:cNvSpPr>
                <a:spLocks noChangeArrowheads="1"/>
              </p:cNvSpPr>
              <p:nvPr/>
            </p:nvSpPr>
            <p:spPr bwMode="auto">
              <a:xfrm rot="18900000">
                <a:off x="3355270" y="3642315"/>
                <a:ext cx="2211967" cy="107410"/>
              </a:xfrm>
              <a:prstGeom prst="rect">
                <a:avLst/>
              </a:prstGeom>
              <a:gradFill rotWithShape="1">
                <a:gsLst>
                  <a:gs pos="0">
                    <a:srgbClr val="B2B2B2">
                      <a:alpha val="50000"/>
                    </a:srgbClr>
                  </a:gs>
                  <a:gs pos="100000">
                    <a:srgbClr val="116CDB"/>
                  </a:gs>
                </a:gsLst>
                <a:lin ang="0" scaled="1"/>
              </a:gradFill>
              <a:ln w="9525">
                <a:noFill/>
                <a:miter lim="800000"/>
                <a:headEnd/>
                <a:tailEnd/>
              </a:ln>
            </p:spPr>
            <p:txBody>
              <a:bodyPr wrap="none" anchor="ctr">
                <a:prstTxWarp prst="textNoShape">
                  <a:avLst/>
                </a:prstTxWarp>
              </a:bodyPr>
              <a:lstStyle/>
              <a:p>
                <a:endParaRPr lang="fr-FR"/>
              </a:p>
            </p:txBody>
          </p:sp>
          <p:sp>
            <p:nvSpPr>
              <p:cNvPr id="34839" name="Text Box 20"/>
              <p:cNvSpPr txBox="1">
                <a:spLocks noChangeArrowheads="1"/>
              </p:cNvSpPr>
              <p:nvPr/>
            </p:nvSpPr>
            <p:spPr bwMode="auto">
              <a:xfrm>
                <a:off x="3736844" y="2230067"/>
                <a:ext cx="1510801" cy="462760"/>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a:t>
                </a:r>
                <a:br>
                  <a:rPr lang="fr-CA" sz="900" b="1">
                    <a:latin typeface="Verdana" charset="0"/>
                  </a:rPr>
                </a:br>
                <a:r>
                  <a:rPr lang="fr-CA" sz="900" b="1">
                    <a:latin typeface="Verdana" charset="0"/>
                  </a:rPr>
                  <a:t>STRATÉGIQUE</a:t>
                </a:r>
                <a:endParaRPr lang="fr-FR" sz="900" b="1">
                  <a:latin typeface="Verdana" charset="0"/>
                </a:endParaRPr>
              </a:p>
            </p:txBody>
          </p:sp>
          <p:sp>
            <p:nvSpPr>
              <p:cNvPr id="34840" name="Text Box 21"/>
              <p:cNvSpPr txBox="1">
                <a:spLocks noChangeArrowheads="1"/>
              </p:cNvSpPr>
              <p:nvPr/>
            </p:nvSpPr>
            <p:spPr bwMode="auto">
              <a:xfrm>
                <a:off x="3694231" y="4668680"/>
                <a:ext cx="1510801" cy="462760"/>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a:t>
                </a:r>
                <a:br>
                  <a:rPr lang="fr-CA" sz="900" b="1">
                    <a:latin typeface="Verdana" charset="0"/>
                  </a:rPr>
                </a:br>
                <a:r>
                  <a:rPr lang="fr-CA" sz="900" b="1">
                    <a:latin typeface="Verdana" charset="0"/>
                  </a:rPr>
                  <a:t>OPÉRATIONNEL</a:t>
                </a:r>
                <a:endParaRPr lang="fr-FR" sz="900" b="1">
                  <a:latin typeface="Verdana" charset="0"/>
                </a:endParaRPr>
              </a:p>
            </p:txBody>
          </p:sp>
          <p:sp>
            <p:nvSpPr>
              <p:cNvPr id="34841" name="Text Box 22"/>
              <p:cNvSpPr txBox="1">
                <a:spLocks noChangeArrowheads="1"/>
              </p:cNvSpPr>
              <p:nvPr/>
            </p:nvSpPr>
            <p:spPr bwMode="auto">
              <a:xfrm rot="5400000">
                <a:off x="4870909" y="3444849"/>
                <a:ext cx="1551483" cy="450625"/>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a:t>
                </a:r>
                <a:br>
                  <a:rPr lang="fr-CA" sz="900" b="1">
                    <a:latin typeface="Verdana" charset="0"/>
                  </a:rPr>
                </a:br>
                <a:r>
                  <a:rPr lang="fr-CA" sz="900" b="1">
                    <a:latin typeface="Verdana" charset="0"/>
                  </a:rPr>
                  <a:t>TACTIQUE</a:t>
                </a:r>
                <a:endParaRPr lang="fr-FR" sz="900" b="1">
                  <a:latin typeface="Verdana" charset="0"/>
                </a:endParaRPr>
              </a:p>
            </p:txBody>
          </p:sp>
          <p:sp>
            <p:nvSpPr>
              <p:cNvPr id="34842" name="Text Box 23"/>
              <p:cNvSpPr txBox="1">
                <a:spLocks noChangeArrowheads="1"/>
              </p:cNvSpPr>
              <p:nvPr/>
            </p:nvSpPr>
            <p:spPr bwMode="auto">
              <a:xfrm rot="16200000">
                <a:off x="2472997" y="3454795"/>
                <a:ext cx="1551483" cy="450625"/>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dirty="0">
                    <a:latin typeface="Verdana" charset="0"/>
                  </a:rPr>
                  <a:t>ÉQUILIBRE</a:t>
                </a:r>
                <a:br>
                  <a:rPr lang="fr-CA" sz="900" b="1" dirty="0">
                    <a:latin typeface="Verdana" charset="0"/>
                  </a:rPr>
                </a:br>
                <a:r>
                  <a:rPr lang="fr-CA" sz="900" b="1" dirty="0">
                    <a:latin typeface="Verdana" charset="0"/>
                  </a:rPr>
                  <a:t>CONTEXTUEL</a:t>
                </a:r>
                <a:endParaRPr lang="fr-FR" sz="900" b="1" dirty="0">
                  <a:latin typeface="Verdana" charset="0"/>
                </a:endParaRPr>
              </a:p>
            </p:txBody>
          </p:sp>
          <p:sp>
            <p:nvSpPr>
              <p:cNvPr id="34843" name="Text Box 24"/>
              <p:cNvSpPr txBox="1">
                <a:spLocks noChangeArrowheads="1"/>
              </p:cNvSpPr>
              <p:nvPr/>
            </p:nvSpPr>
            <p:spPr bwMode="auto">
              <a:xfrm rot="18900000">
                <a:off x="2892345" y="3480798"/>
                <a:ext cx="2880206" cy="289224"/>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dirty="0">
                    <a:latin typeface="Verdana" charset="0"/>
                  </a:rPr>
                  <a:t>ÉQUILIBRE     </a:t>
                </a:r>
                <a:r>
                  <a:rPr lang="fr-CA" sz="900" b="1" dirty="0" err="1">
                    <a:latin typeface="Verdana" charset="0"/>
                  </a:rPr>
                  <a:t>LÉGITIMATIF</a:t>
                </a:r>
                <a:endParaRPr lang="fr-FR" sz="900" b="1" dirty="0">
                  <a:latin typeface="Verdana" charset="0"/>
                </a:endParaRPr>
              </a:p>
            </p:txBody>
          </p:sp>
          <p:sp>
            <p:nvSpPr>
              <p:cNvPr id="34844" name="Text Box 25"/>
              <p:cNvSpPr txBox="1">
                <a:spLocks noChangeArrowheads="1"/>
              </p:cNvSpPr>
              <p:nvPr/>
            </p:nvSpPr>
            <p:spPr bwMode="auto">
              <a:xfrm rot="2700000">
                <a:off x="3076884" y="3354303"/>
                <a:ext cx="2840407" cy="281640"/>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      ALLOCATIF</a:t>
                </a:r>
                <a:endParaRPr lang="fr-FR" sz="900" b="1">
                  <a:latin typeface="Verdana" charset="0"/>
                </a:endParaRPr>
              </a:p>
            </p:txBody>
          </p:sp>
        </p:grpSp>
        <p:sp>
          <p:nvSpPr>
            <p:cNvPr id="34845" name="AutoShape 36"/>
            <p:cNvSpPr>
              <a:spLocks noChangeArrowheads="1"/>
            </p:cNvSpPr>
            <p:nvPr/>
          </p:nvSpPr>
          <p:spPr bwMode="auto">
            <a:xfrm rot="5400000" flipH="1">
              <a:off x="2875904" y="2168256"/>
              <a:ext cx="3174573" cy="309133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19 w 21600"/>
                <a:gd name="T13" fmla="*/ 0 h 21600"/>
                <a:gd name="T14" fmla="*/ 17781 w 21600"/>
                <a:gd name="T15" fmla="*/ 3153 h 21600"/>
              </a:gdLst>
              <a:ahLst/>
              <a:cxnLst>
                <a:cxn ang="T8">
                  <a:pos x="T0" y="T1"/>
                </a:cxn>
                <a:cxn ang="T9">
                  <a:pos x="T2" y="T3"/>
                </a:cxn>
                <a:cxn ang="T10">
                  <a:pos x="T4" y="T5"/>
                </a:cxn>
                <a:cxn ang="T11">
                  <a:pos x="T6" y="T7"/>
                </a:cxn>
              </a:cxnLst>
              <a:rect l="T12" t="T13" r="T14" b="T15"/>
              <a:pathLst>
                <a:path w="21600" h="21600">
                  <a:moveTo>
                    <a:pt x="5900" y="2057"/>
                  </a:moveTo>
                  <a:cubicBezTo>
                    <a:pt x="7397" y="1218"/>
                    <a:pt x="9084" y="777"/>
                    <a:pt x="10800" y="777"/>
                  </a:cubicBezTo>
                  <a:cubicBezTo>
                    <a:pt x="12515" y="777"/>
                    <a:pt x="14202" y="1218"/>
                    <a:pt x="15699" y="2057"/>
                  </a:cubicBezTo>
                  <a:lnTo>
                    <a:pt x="16080" y="1378"/>
                  </a:lnTo>
                  <a:cubicBezTo>
                    <a:pt x="14467" y="474"/>
                    <a:pt x="12649" y="0"/>
                    <a:pt x="10799" y="0"/>
                  </a:cubicBezTo>
                  <a:cubicBezTo>
                    <a:pt x="8950" y="0"/>
                    <a:pt x="7132" y="474"/>
                    <a:pt x="5519" y="1378"/>
                  </a:cubicBezTo>
                  <a:lnTo>
                    <a:pt x="5900" y="2057"/>
                  </a:lnTo>
                  <a:close/>
                </a:path>
              </a:pathLst>
            </a:custGeom>
            <a:gradFill rotWithShape="1">
              <a:gsLst>
                <a:gs pos="0">
                  <a:srgbClr val="F0F371"/>
                </a:gs>
                <a:gs pos="100000">
                  <a:srgbClr val="0066FF"/>
                </a:gs>
              </a:gsLst>
              <a:lin ang="0" scaled="1"/>
            </a:gradFill>
            <a:ln w="9525">
              <a:noFill/>
              <a:miter lim="800000"/>
              <a:headEnd/>
              <a:tailEnd/>
            </a:ln>
          </p:spPr>
          <p:txBody>
            <a:bodyPr wrap="none" anchor="ctr">
              <a:prstTxWarp prst="textNoShape">
                <a:avLst/>
              </a:prstTxWarp>
            </a:bodyPr>
            <a:lstStyle/>
            <a:p>
              <a:endParaRPr lang="fr-FR"/>
            </a:p>
          </p:txBody>
        </p:sp>
      </p:grpSp>
      <p:grpSp>
        <p:nvGrpSpPr>
          <p:cNvPr id="7" name="Grouper 6"/>
          <p:cNvGrpSpPr/>
          <p:nvPr/>
        </p:nvGrpSpPr>
        <p:grpSpPr>
          <a:xfrm>
            <a:off x="827584" y="2051050"/>
            <a:ext cx="7344816" cy="3148054"/>
            <a:chOff x="827584" y="2051050"/>
            <a:chExt cx="7344816" cy="3148054"/>
          </a:xfrm>
        </p:grpSpPr>
        <p:grpSp>
          <p:nvGrpSpPr>
            <p:cNvPr id="2" name="Group 6"/>
            <p:cNvGrpSpPr>
              <a:grpSpLocks/>
            </p:cNvGrpSpPr>
            <p:nvPr/>
          </p:nvGrpSpPr>
          <p:grpSpPr bwMode="auto">
            <a:xfrm>
              <a:off x="5186953" y="4456513"/>
              <a:ext cx="754110" cy="742591"/>
              <a:chOff x="4901" y="2092"/>
              <a:chExt cx="331" cy="331"/>
            </a:xfrm>
          </p:grpSpPr>
          <p:sp>
            <p:nvSpPr>
              <p:cNvPr id="34848" name="Oval 7"/>
              <p:cNvSpPr>
                <a:spLocks noChangeArrowheads="1"/>
              </p:cNvSpPr>
              <p:nvPr/>
            </p:nvSpPr>
            <p:spPr bwMode="auto">
              <a:xfrm>
                <a:off x="4901" y="2092"/>
                <a:ext cx="331" cy="331"/>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endParaRPr lang="fr-FR"/>
              </a:p>
            </p:txBody>
          </p:sp>
          <p:sp>
            <p:nvSpPr>
              <p:cNvPr id="34849" name="Rectangle 8"/>
              <p:cNvSpPr>
                <a:spLocks noChangeArrowheads="1"/>
              </p:cNvSpPr>
              <p:nvPr/>
            </p:nvSpPr>
            <p:spPr bwMode="auto">
              <a:xfrm>
                <a:off x="4923" y="2144"/>
                <a:ext cx="285" cy="20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fr-CA" sz="1800" b="1">
                    <a:latin typeface="Verdana" charset="0"/>
                  </a:rPr>
                  <a:t>P</a:t>
                </a:r>
                <a:endParaRPr lang="fr-FR" sz="1800" b="1">
                  <a:latin typeface="Verdana" charset="0"/>
                </a:endParaRPr>
              </a:p>
            </p:txBody>
          </p:sp>
        </p:grpSp>
        <p:grpSp>
          <p:nvGrpSpPr>
            <p:cNvPr id="3" name="Group 9"/>
            <p:cNvGrpSpPr>
              <a:grpSpLocks/>
            </p:cNvGrpSpPr>
            <p:nvPr/>
          </p:nvGrpSpPr>
          <p:grpSpPr bwMode="auto">
            <a:xfrm>
              <a:off x="3007271" y="4502260"/>
              <a:ext cx="712786" cy="686233"/>
              <a:chOff x="4118" y="1999"/>
              <a:chExt cx="292" cy="290"/>
            </a:xfrm>
          </p:grpSpPr>
          <p:sp>
            <p:nvSpPr>
              <p:cNvPr id="34846" name="Rectangle 10"/>
              <p:cNvSpPr>
                <a:spLocks noChangeArrowheads="1"/>
              </p:cNvSpPr>
              <p:nvPr/>
            </p:nvSpPr>
            <p:spPr bwMode="auto">
              <a:xfrm rot="-5400000">
                <a:off x="4118" y="1999"/>
                <a:ext cx="290" cy="290"/>
              </a:xfrm>
              <a:prstGeom prst="rect">
                <a:avLst/>
              </a:prstGeom>
              <a:solidFill>
                <a:schemeClr val="bg1">
                  <a:lumMod val="85000"/>
                </a:schemeClr>
              </a:solidFill>
              <a:ln w="9525">
                <a:solidFill>
                  <a:schemeClr val="tx1"/>
                </a:solidFill>
                <a:miter lim="800000"/>
                <a:headEnd/>
                <a:tailEnd/>
              </a:ln>
            </p:spPr>
            <p:txBody>
              <a:bodyPr wrap="none" anchor="ctr">
                <a:prstTxWarp prst="textNoShape">
                  <a:avLst/>
                </a:prstTxWarp>
              </a:bodyPr>
              <a:lstStyle/>
              <a:p>
                <a:pPr algn="ctr"/>
                <a:endParaRPr lang="fr-FR"/>
              </a:p>
            </p:txBody>
          </p:sp>
          <p:sp>
            <p:nvSpPr>
              <p:cNvPr id="34847" name="Rectangle 11"/>
              <p:cNvSpPr>
                <a:spLocks noChangeArrowheads="1"/>
              </p:cNvSpPr>
              <p:nvPr/>
            </p:nvSpPr>
            <p:spPr bwMode="auto">
              <a:xfrm>
                <a:off x="4121" y="2032"/>
                <a:ext cx="289" cy="196"/>
              </a:xfrm>
              <a:prstGeom prst="rect">
                <a:avLst/>
              </a:prstGeom>
              <a:solidFill>
                <a:schemeClr val="bg1">
                  <a:lumMod val="85000"/>
                </a:schemeClr>
              </a:solidFill>
              <a:ln w="9525">
                <a:noFill/>
                <a:miter lim="800000"/>
                <a:headEnd/>
                <a:tailEnd/>
              </a:ln>
            </p:spPr>
            <p:txBody>
              <a:bodyPr wrap="square">
                <a:prstTxWarp prst="textNoShape">
                  <a:avLst/>
                </a:prstTxWarp>
                <a:spAutoFit/>
              </a:bodyPr>
              <a:lstStyle/>
              <a:p>
                <a:pPr algn="ctr">
                  <a:spcBef>
                    <a:spcPct val="50000"/>
                  </a:spcBef>
                </a:pPr>
                <a:r>
                  <a:rPr lang="fr-CA" sz="1800" b="1" dirty="0">
                    <a:latin typeface="Verdana" charset="0"/>
                  </a:rPr>
                  <a:t>V</a:t>
                </a:r>
                <a:endParaRPr lang="fr-FR" sz="1800" b="1" dirty="0">
                  <a:latin typeface="Verdana" charset="0"/>
                </a:endParaRPr>
              </a:p>
            </p:txBody>
          </p:sp>
        </p:grpSp>
        <p:sp>
          <p:nvSpPr>
            <p:cNvPr id="34821" name="AutoShape 12"/>
            <p:cNvSpPr>
              <a:spLocks noChangeArrowheads="1"/>
            </p:cNvSpPr>
            <p:nvPr/>
          </p:nvSpPr>
          <p:spPr bwMode="auto">
            <a:xfrm>
              <a:off x="5181789" y="2051050"/>
              <a:ext cx="871616" cy="743916"/>
            </a:xfrm>
            <a:prstGeom prst="triangle">
              <a:avLst>
                <a:gd name="adj" fmla="val 50000"/>
              </a:avLst>
            </a:prstGeom>
            <a:solidFill>
              <a:srgbClr val="116CDB"/>
            </a:solidFill>
            <a:ln w="9525">
              <a:solidFill>
                <a:schemeClr val="tx1"/>
              </a:solidFill>
              <a:miter lim="800000"/>
              <a:headEnd/>
              <a:tailEnd/>
            </a:ln>
          </p:spPr>
          <p:txBody>
            <a:bodyPr wrap="none" anchor="ctr">
              <a:prstTxWarp prst="textNoShape">
                <a:avLst/>
              </a:prstTxWarp>
            </a:bodyPr>
            <a:lstStyle/>
            <a:p>
              <a:endParaRPr lang="fr-FR"/>
            </a:p>
          </p:txBody>
        </p:sp>
        <p:sp>
          <p:nvSpPr>
            <p:cNvPr id="34822" name="Rectangle 13"/>
            <p:cNvSpPr>
              <a:spLocks noChangeArrowheads="1"/>
            </p:cNvSpPr>
            <p:nvPr/>
          </p:nvSpPr>
          <p:spPr bwMode="auto">
            <a:xfrm>
              <a:off x="5304454" y="2417041"/>
              <a:ext cx="619816" cy="344112"/>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fr-CA" sz="1800" b="1" dirty="0">
                  <a:latin typeface="Verdana" charset="0"/>
                </a:rPr>
                <a:t>B</a:t>
              </a:r>
              <a:endParaRPr lang="fr-FR" sz="1800" b="1" dirty="0">
                <a:latin typeface="Verdana" charset="0"/>
              </a:endParaRPr>
            </a:p>
          </p:txBody>
        </p:sp>
        <p:sp>
          <p:nvSpPr>
            <p:cNvPr id="34823" name="Text Box 16"/>
            <p:cNvSpPr txBox="1">
              <a:spLocks noChangeArrowheads="1"/>
            </p:cNvSpPr>
            <p:nvPr/>
          </p:nvSpPr>
          <p:spPr bwMode="auto">
            <a:xfrm>
              <a:off x="827584" y="2297692"/>
              <a:ext cx="1921429" cy="385634"/>
            </a:xfrm>
            <a:prstGeom prst="rect">
              <a:avLst/>
            </a:prstGeom>
            <a:noFill/>
            <a:ln w="9525">
              <a:noFill/>
              <a:miter lim="800000"/>
              <a:headEnd/>
              <a:tailEnd/>
            </a:ln>
          </p:spPr>
          <p:txBody>
            <a:bodyPr wrap="square">
              <a:prstTxWarp prst="textNoShape">
                <a:avLst/>
              </a:prstTxWarp>
              <a:spAutoFit/>
            </a:bodyPr>
            <a:lstStyle/>
            <a:p>
              <a:pPr>
                <a:spcBef>
                  <a:spcPct val="50000"/>
                </a:spcBef>
              </a:pPr>
              <a:r>
                <a:rPr lang="fr-CA" b="1" dirty="0">
                  <a:latin typeface="Verdana" charset="0"/>
                </a:rPr>
                <a:t>ADAPTATION</a:t>
              </a:r>
              <a:endParaRPr lang="fr-FR" b="1" dirty="0">
                <a:latin typeface="Verdana" charset="0"/>
              </a:endParaRPr>
            </a:p>
          </p:txBody>
        </p:sp>
        <p:sp>
          <p:nvSpPr>
            <p:cNvPr id="32776" name="Text Box 17"/>
            <p:cNvSpPr txBox="1">
              <a:spLocks noChangeArrowheads="1"/>
            </p:cNvSpPr>
            <p:nvPr/>
          </p:nvSpPr>
          <p:spPr bwMode="auto">
            <a:xfrm>
              <a:off x="6174428" y="2136577"/>
              <a:ext cx="1510801" cy="636506"/>
            </a:xfrm>
            <a:prstGeom prst="rect">
              <a:avLst/>
            </a:prstGeom>
            <a:noFill/>
            <a:ln w="9525">
              <a:noFill/>
              <a:miter lim="800000"/>
              <a:headEnd/>
              <a:tailEnd/>
            </a:ln>
          </p:spPr>
          <p:txBody>
            <a:bodyPr>
              <a:prstTxWarp prst="textNoShape">
                <a:avLst/>
              </a:prstTxWarp>
              <a:spAutoFit/>
            </a:bodyPr>
            <a:lstStyle/>
            <a:p>
              <a:pPr>
                <a:spcBef>
                  <a:spcPct val="50000"/>
                </a:spcBef>
                <a:defRPr/>
              </a:pPr>
              <a:r>
                <a:rPr lang="fr-CA" sz="900" b="1" dirty="0">
                  <a:solidFill>
                    <a:schemeClr val="tx1">
                      <a:lumMod val="50000"/>
                      <a:lumOff val="50000"/>
                    </a:schemeClr>
                  </a:solidFill>
                  <a:latin typeface="Verdana" charset="0"/>
                </a:rPr>
                <a:t>ATTEINTE DES</a:t>
              </a:r>
              <a:br>
                <a:rPr lang="fr-CA" sz="700" b="1" dirty="0">
                  <a:solidFill>
                    <a:schemeClr val="bg2"/>
                  </a:solidFill>
                  <a:latin typeface="Verdana" charset="0"/>
                </a:rPr>
              </a:br>
              <a:r>
                <a:rPr lang="fr-CA" b="1" dirty="0">
                  <a:latin typeface="Verdana" charset="0"/>
                </a:rPr>
                <a:t>BUTS</a:t>
              </a:r>
              <a:endParaRPr lang="fr-FR" b="1" dirty="0">
                <a:latin typeface="Verdana" charset="0"/>
              </a:endParaRPr>
            </a:p>
          </p:txBody>
        </p:sp>
        <p:sp>
          <p:nvSpPr>
            <p:cNvPr id="34825" name="Text Box 18"/>
            <p:cNvSpPr txBox="1">
              <a:spLocks noChangeArrowheads="1"/>
            </p:cNvSpPr>
            <p:nvPr/>
          </p:nvSpPr>
          <p:spPr bwMode="auto">
            <a:xfrm>
              <a:off x="1091006" y="4599118"/>
              <a:ext cx="1673502" cy="559168"/>
            </a:xfrm>
            <a:prstGeom prst="rect">
              <a:avLst/>
            </a:prstGeom>
            <a:noFill/>
            <a:ln w="9525">
              <a:noFill/>
              <a:miter lim="800000"/>
              <a:headEnd/>
              <a:tailEnd/>
            </a:ln>
          </p:spPr>
          <p:txBody>
            <a:bodyPr wrap="square">
              <a:prstTxWarp prst="textNoShape">
                <a:avLst/>
              </a:prstTxWarp>
              <a:spAutoFit/>
            </a:bodyPr>
            <a:lstStyle/>
            <a:p>
              <a:pPr>
                <a:spcBef>
                  <a:spcPct val="50000"/>
                </a:spcBef>
              </a:pPr>
              <a:r>
                <a:rPr lang="fr-CA" sz="900" b="1" dirty="0">
                  <a:solidFill>
                    <a:srgbClr val="7F7F7F"/>
                  </a:solidFill>
                  <a:latin typeface="Verdana" charset="0"/>
                </a:rPr>
                <a:t>MAINTIEN DES</a:t>
              </a:r>
              <a:br>
                <a:rPr lang="fr-CA" sz="1800" dirty="0">
                  <a:latin typeface="Arial" charset="0"/>
                </a:rPr>
              </a:br>
              <a:r>
                <a:rPr lang="fr-CA" b="1" dirty="0">
                  <a:latin typeface="Verdana" charset="0"/>
                </a:rPr>
                <a:t>VALEURS</a:t>
              </a:r>
              <a:endParaRPr lang="fr-FR" b="1" dirty="0">
                <a:latin typeface="Verdana" charset="0"/>
              </a:endParaRPr>
            </a:p>
          </p:txBody>
        </p:sp>
        <p:sp>
          <p:nvSpPr>
            <p:cNvPr id="34831" name="Text Box 18"/>
            <p:cNvSpPr txBox="1">
              <a:spLocks noChangeArrowheads="1"/>
            </p:cNvSpPr>
            <p:nvPr/>
          </p:nvSpPr>
          <p:spPr bwMode="auto">
            <a:xfrm>
              <a:off x="6105706" y="4573204"/>
              <a:ext cx="2066694" cy="559168"/>
            </a:xfrm>
            <a:prstGeom prst="rect">
              <a:avLst/>
            </a:prstGeom>
            <a:noFill/>
            <a:ln w="9525">
              <a:noFill/>
              <a:miter lim="800000"/>
              <a:headEnd/>
              <a:tailEnd/>
            </a:ln>
          </p:spPr>
          <p:txBody>
            <a:bodyPr wrap="square">
              <a:prstTxWarp prst="textNoShape">
                <a:avLst/>
              </a:prstTxWarp>
              <a:spAutoFit/>
            </a:bodyPr>
            <a:lstStyle/>
            <a:p>
              <a:pPr>
                <a:spcBef>
                  <a:spcPct val="50000"/>
                </a:spcBef>
              </a:pPr>
              <a:r>
                <a:rPr lang="fr-CA" sz="900" b="1" dirty="0">
                  <a:solidFill>
                    <a:srgbClr val="7F7F7F"/>
                  </a:solidFill>
                  <a:latin typeface="Verdana" charset="0"/>
                </a:rPr>
                <a:t>INTÉGRATION DE LA</a:t>
              </a:r>
              <a:br>
                <a:rPr lang="fr-CA" sz="1800" dirty="0">
                  <a:latin typeface="Arial" charset="0"/>
                </a:rPr>
              </a:br>
              <a:r>
                <a:rPr lang="fr-CA" b="1" dirty="0">
                  <a:latin typeface="Verdana" charset="0"/>
                </a:rPr>
                <a:t>PRODUCTION</a:t>
              </a:r>
              <a:endParaRPr lang="fr-FR" b="1" dirty="0">
                <a:latin typeface="Verdana" charset="0"/>
              </a:endParaRPr>
            </a:p>
          </p:txBody>
        </p:sp>
        <p:sp>
          <p:nvSpPr>
            <p:cNvPr id="36" name="Rectangle 35"/>
            <p:cNvSpPr/>
            <p:nvPr/>
          </p:nvSpPr>
          <p:spPr>
            <a:xfrm rot="2688653">
              <a:off x="2985317" y="2216144"/>
              <a:ext cx="579141" cy="594735"/>
            </a:xfrm>
            <a:prstGeom prst="rect">
              <a:avLst/>
            </a:prstGeom>
            <a:solidFill>
              <a:srgbClr val="DE0EE3"/>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37" name="ZoneTexte 36"/>
            <p:cNvSpPr txBox="1"/>
            <p:nvPr/>
          </p:nvSpPr>
          <p:spPr>
            <a:xfrm>
              <a:off x="3064085" y="2263219"/>
              <a:ext cx="488105" cy="462760"/>
            </a:xfrm>
            <a:prstGeom prst="rect">
              <a:avLst/>
            </a:prstGeom>
            <a:noFill/>
          </p:spPr>
          <p:txBody>
            <a:bodyPr>
              <a:spAutoFit/>
            </a:bodyPr>
            <a:lstStyle/>
            <a:p>
              <a:pPr>
                <a:defRPr/>
              </a:pPr>
              <a:r>
                <a:rPr lang="fr-FR" sz="1800" b="1" dirty="0">
                  <a:solidFill>
                    <a:srgbClr val="000000"/>
                  </a:solidFill>
                  <a:latin typeface="Verdana"/>
                  <a:cs typeface="Verdana"/>
                </a:rPr>
                <a:t>A</a:t>
              </a:r>
            </a:p>
          </p:txBody>
        </p:sp>
      </p:grpSp>
      <p:sp>
        <p:nvSpPr>
          <p:cNvPr id="35" name="Rectangle 6"/>
          <p:cNvSpPr>
            <a:spLocks noGrp="1" noChangeArrowheads="1"/>
          </p:cNvSpPr>
          <p:nvPr>
            <p:ph type="sldNum" sz="quarter" idx="4294967295"/>
          </p:nvPr>
        </p:nvSpPr>
        <p:spPr>
          <a:xfrm>
            <a:off x="8534400" y="-50799"/>
            <a:ext cx="584200" cy="482600"/>
          </a:xfrm>
          <a:prstGeom prst="rect">
            <a:avLst/>
          </a:prstGeom>
          <a:ln/>
        </p:spPr>
        <p:txBody>
          <a:bodyPr/>
          <a:lstStyle>
            <a:lvl1pPr>
              <a:defRPr/>
            </a:lvl1pPr>
          </a:lstStyle>
          <a:p>
            <a:fld id="{885F5E39-D4C9-467D-972F-20EAB09D60B9}" type="slidenum">
              <a:rPr lang="fr-FR"/>
              <a:pPr/>
              <a:t>24</a:t>
            </a:fld>
            <a:endParaRPr lang="fr-FR"/>
          </a:p>
        </p:txBody>
      </p:sp>
    </p:spTree>
    <p:extLst>
      <p:ext uri="{BB962C8B-B14F-4D97-AF65-F5344CB8AC3E}">
        <p14:creationId xmlns:p14="http://schemas.microsoft.com/office/powerpoint/2010/main" val="7136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CA" dirty="0">
                <a:ea typeface="ＭＳ Ｐゴシック" charset="-128"/>
                <a:cs typeface="ＭＳ Ｐゴシック" charset="-128"/>
              </a:rPr>
              <a:t>Le modèle EGIPSS</a:t>
            </a:r>
            <a:endParaRPr lang="fr-FR" dirty="0">
              <a:ea typeface="ＭＳ Ｐゴシック" charset="-128"/>
              <a:cs typeface="ＭＳ Ｐゴシック" charset="-128"/>
            </a:endParaRPr>
          </a:p>
        </p:txBody>
      </p:sp>
      <p:sp>
        <p:nvSpPr>
          <p:cNvPr id="35" name="Rectangle 6"/>
          <p:cNvSpPr>
            <a:spLocks noGrp="1" noChangeArrowheads="1"/>
          </p:cNvSpPr>
          <p:nvPr>
            <p:ph type="sldNum" sz="quarter" idx="4294967295"/>
          </p:nvPr>
        </p:nvSpPr>
        <p:spPr>
          <a:xfrm>
            <a:off x="8534400" y="-50799"/>
            <a:ext cx="584200" cy="482600"/>
          </a:xfrm>
          <a:prstGeom prst="rect">
            <a:avLst/>
          </a:prstGeom>
          <a:ln/>
        </p:spPr>
        <p:txBody>
          <a:bodyPr/>
          <a:lstStyle>
            <a:lvl1pPr>
              <a:defRPr/>
            </a:lvl1pPr>
          </a:lstStyle>
          <a:p>
            <a:fld id="{885F5E39-D4C9-467D-972F-20EAB09D60B9}" type="slidenum">
              <a:rPr lang="fr-FR"/>
              <a:pPr/>
              <a:t>25</a:t>
            </a:fld>
            <a:endParaRPr lang="fr-FR"/>
          </a:p>
        </p:txBody>
      </p:sp>
      <p:grpSp>
        <p:nvGrpSpPr>
          <p:cNvPr id="5" name="Grouper 4"/>
          <p:cNvGrpSpPr/>
          <p:nvPr/>
        </p:nvGrpSpPr>
        <p:grpSpPr>
          <a:xfrm>
            <a:off x="203202" y="1763710"/>
            <a:ext cx="8712201" cy="4743453"/>
            <a:chOff x="203202" y="1763710"/>
            <a:chExt cx="8712201" cy="4743453"/>
          </a:xfrm>
        </p:grpSpPr>
        <p:grpSp>
          <p:nvGrpSpPr>
            <p:cNvPr id="2" name="Group 6"/>
            <p:cNvGrpSpPr>
              <a:grpSpLocks/>
            </p:cNvGrpSpPr>
            <p:nvPr/>
          </p:nvGrpSpPr>
          <p:grpSpPr bwMode="auto">
            <a:xfrm>
              <a:off x="5122332" y="3970868"/>
              <a:ext cx="618067" cy="592667"/>
              <a:chOff x="4901" y="2092"/>
              <a:chExt cx="331" cy="331"/>
            </a:xfrm>
          </p:grpSpPr>
          <p:sp>
            <p:nvSpPr>
              <p:cNvPr id="34848" name="Oval 7"/>
              <p:cNvSpPr>
                <a:spLocks noChangeArrowheads="1"/>
              </p:cNvSpPr>
              <p:nvPr/>
            </p:nvSpPr>
            <p:spPr bwMode="auto">
              <a:xfrm>
                <a:off x="4901" y="2092"/>
                <a:ext cx="331" cy="331"/>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endParaRPr lang="fr-FR"/>
              </a:p>
            </p:txBody>
          </p:sp>
          <p:sp>
            <p:nvSpPr>
              <p:cNvPr id="34849" name="Rectangle 8"/>
              <p:cNvSpPr>
                <a:spLocks noChangeArrowheads="1"/>
              </p:cNvSpPr>
              <p:nvPr/>
            </p:nvSpPr>
            <p:spPr bwMode="auto">
              <a:xfrm>
                <a:off x="4923" y="2144"/>
                <a:ext cx="285" cy="20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fr-CA" sz="1800" b="1">
                    <a:latin typeface="Verdana" charset="0"/>
                  </a:rPr>
                  <a:t>P</a:t>
                </a:r>
                <a:endParaRPr lang="fr-FR" sz="1800" b="1">
                  <a:latin typeface="Verdana" charset="0"/>
                </a:endParaRPr>
              </a:p>
            </p:txBody>
          </p:sp>
        </p:grpSp>
        <p:grpSp>
          <p:nvGrpSpPr>
            <p:cNvPr id="3" name="Group 9"/>
            <p:cNvGrpSpPr>
              <a:grpSpLocks/>
            </p:cNvGrpSpPr>
            <p:nvPr/>
          </p:nvGrpSpPr>
          <p:grpSpPr bwMode="auto">
            <a:xfrm>
              <a:off x="3335868" y="4007379"/>
              <a:ext cx="584198" cy="547688"/>
              <a:chOff x="4118" y="1999"/>
              <a:chExt cx="292" cy="290"/>
            </a:xfrm>
          </p:grpSpPr>
          <p:sp>
            <p:nvSpPr>
              <p:cNvPr id="34846" name="Rectangle 10"/>
              <p:cNvSpPr>
                <a:spLocks noChangeArrowheads="1"/>
              </p:cNvSpPr>
              <p:nvPr/>
            </p:nvSpPr>
            <p:spPr bwMode="auto">
              <a:xfrm rot="-5400000">
                <a:off x="4118" y="1999"/>
                <a:ext cx="290" cy="29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a:endParaRPr lang="fr-FR"/>
              </a:p>
            </p:txBody>
          </p:sp>
          <p:sp>
            <p:nvSpPr>
              <p:cNvPr id="34847" name="Rectangle 11"/>
              <p:cNvSpPr>
                <a:spLocks noChangeArrowheads="1"/>
              </p:cNvSpPr>
              <p:nvPr/>
            </p:nvSpPr>
            <p:spPr bwMode="auto">
              <a:xfrm>
                <a:off x="4121" y="2032"/>
                <a:ext cx="289" cy="19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fr-CA" sz="1800" b="1" dirty="0">
                    <a:latin typeface="Verdana" charset="0"/>
                  </a:rPr>
                  <a:t>V</a:t>
                </a:r>
                <a:endParaRPr lang="fr-FR" sz="1800" b="1" dirty="0">
                  <a:latin typeface="Verdana" charset="0"/>
                </a:endParaRPr>
              </a:p>
            </p:txBody>
          </p:sp>
        </p:grpSp>
        <p:sp>
          <p:nvSpPr>
            <p:cNvPr id="34821" name="AutoShape 12"/>
            <p:cNvSpPr>
              <a:spLocks noChangeArrowheads="1"/>
            </p:cNvSpPr>
            <p:nvPr/>
          </p:nvSpPr>
          <p:spPr bwMode="auto">
            <a:xfrm>
              <a:off x="5118100" y="2051050"/>
              <a:ext cx="714375" cy="593725"/>
            </a:xfrm>
            <a:prstGeom prst="triangle">
              <a:avLst>
                <a:gd name="adj" fmla="val 50000"/>
              </a:avLst>
            </a:prstGeom>
            <a:solidFill>
              <a:srgbClr val="116CDB"/>
            </a:solidFill>
            <a:ln w="9525">
              <a:solidFill>
                <a:schemeClr val="tx1"/>
              </a:solidFill>
              <a:miter lim="800000"/>
              <a:headEnd/>
              <a:tailEnd/>
            </a:ln>
          </p:spPr>
          <p:txBody>
            <a:bodyPr wrap="none" anchor="ctr">
              <a:prstTxWarp prst="textNoShape">
                <a:avLst/>
              </a:prstTxWarp>
            </a:bodyPr>
            <a:lstStyle/>
            <a:p>
              <a:endParaRPr lang="fr-FR"/>
            </a:p>
          </p:txBody>
        </p:sp>
        <p:sp>
          <p:nvSpPr>
            <p:cNvPr id="34822" name="Rectangle 13"/>
            <p:cNvSpPr>
              <a:spLocks noChangeArrowheads="1"/>
            </p:cNvSpPr>
            <p:nvPr/>
          </p:nvSpPr>
          <p:spPr bwMode="auto">
            <a:xfrm>
              <a:off x="5218636" y="2343150"/>
              <a:ext cx="508000" cy="274638"/>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fr-CA" sz="1800" b="1" dirty="0">
                  <a:latin typeface="Verdana" charset="0"/>
                </a:rPr>
                <a:t>B</a:t>
              </a:r>
              <a:endParaRPr lang="fr-FR" sz="1800" b="1" dirty="0">
                <a:latin typeface="Verdana" charset="0"/>
              </a:endParaRPr>
            </a:p>
          </p:txBody>
        </p:sp>
        <p:sp>
          <p:nvSpPr>
            <p:cNvPr id="34823" name="Text Box 16"/>
            <p:cNvSpPr txBox="1">
              <a:spLocks noChangeArrowheads="1"/>
            </p:cNvSpPr>
            <p:nvPr/>
          </p:nvSpPr>
          <p:spPr bwMode="auto">
            <a:xfrm>
              <a:off x="787400" y="1828797"/>
              <a:ext cx="2641600"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fr-CA" b="1" dirty="0">
                  <a:latin typeface="Verdana" charset="0"/>
                </a:rPr>
                <a:t>ADAPTATION</a:t>
              </a:r>
              <a:endParaRPr lang="fr-FR" b="1" dirty="0">
                <a:latin typeface="Verdana" charset="0"/>
              </a:endParaRPr>
            </a:p>
          </p:txBody>
        </p:sp>
        <p:sp>
          <p:nvSpPr>
            <p:cNvPr id="32776" name="Text Box 17"/>
            <p:cNvSpPr txBox="1">
              <a:spLocks noChangeArrowheads="1"/>
            </p:cNvSpPr>
            <p:nvPr/>
          </p:nvSpPr>
          <p:spPr bwMode="auto">
            <a:xfrm>
              <a:off x="6020565" y="1763710"/>
              <a:ext cx="1238250" cy="508000"/>
            </a:xfrm>
            <a:prstGeom prst="rect">
              <a:avLst/>
            </a:prstGeom>
            <a:noFill/>
            <a:ln w="9525">
              <a:noFill/>
              <a:miter lim="800000"/>
              <a:headEnd/>
              <a:tailEnd/>
            </a:ln>
          </p:spPr>
          <p:txBody>
            <a:bodyPr>
              <a:prstTxWarp prst="textNoShape">
                <a:avLst/>
              </a:prstTxWarp>
              <a:spAutoFit/>
            </a:bodyPr>
            <a:lstStyle/>
            <a:p>
              <a:pPr>
                <a:spcBef>
                  <a:spcPct val="50000"/>
                </a:spcBef>
                <a:defRPr/>
              </a:pPr>
              <a:r>
                <a:rPr lang="fr-CA" sz="900" b="1" dirty="0">
                  <a:solidFill>
                    <a:schemeClr val="tx1">
                      <a:lumMod val="50000"/>
                      <a:lumOff val="50000"/>
                    </a:schemeClr>
                  </a:solidFill>
                  <a:latin typeface="Verdana" charset="0"/>
                </a:rPr>
                <a:t>ATTEINTE DES</a:t>
              </a:r>
              <a:br>
                <a:rPr lang="fr-CA" sz="700" b="1" dirty="0">
                  <a:solidFill>
                    <a:schemeClr val="bg2"/>
                  </a:solidFill>
                  <a:latin typeface="Verdana" charset="0"/>
                </a:rPr>
              </a:br>
              <a:r>
                <a:rPr lang="fr-CA" b="1" dirty="0">
                  <a:latin typeface="Verdana" charset="0"/>
                </a:rPr>
                <a:t>BUTS</a:t>
              </a:r>
              <a:endParaRPr lang="fr-FR" b="1" dirty="0">
                <a:latin typeface="Verdana" charset="0"/>
              </a:endParaRPr>
            </a:p>
          </p:txBody>
        </p:sp>
        <p:sp>
          <p:nvSpPr>
            <p:cNvPr id="34825" name="Text Box 18"/>
            <p:cNvSpPr txBox="1">
              <a:spLocks noChangeArrowheads="1"/>
            </p:cNvSpPr>
            <p:nvPr/>
          </p:nvSpPr>
          <p:spPr bwMode="auto">
            <a:xfrm>
              <a:off x="914400" y="4084682"/>
              <a:ext cx="1771650" cy="508000"/>
            </a:xfrm>
            <a:prstGeom prst="rect">
              <a:avLst/>
            </a:prstGeom>
            <a:noFill/>
            <a:ln w="9525">
              <a:noFill/>
              <a:miter lim="800000"/>
              <a:headEnd/>
              <a:tailEnd/>
            </a:ln>
          </p:spPr>
          <p:txBody>
            <a:bodyPr>
              <a:prstTxWarp prst="textNoShape">
                <a:avLst/>
              </a:prstTxWarp>
              <a:spAutoFit/>
            </a:bodyPr>
            <a:lstStyle/>
            <a:p>
              <a:pPr>
                <a:spcBef>
                  <a:spcPct val="50000"/>
                </a:spcBef>
              </a:pPr>
              <a:r>
                <a:rPr lang="fr-CA" sz="900" b="1" dirty="0">
                  <a:solidFill>
                    <a:srgbClr val="7F7F7F"/>
                  </a:solidFill>
                  <a:latin typeface="Verdana" charset="0"/>
                </a:rPr>
                <a:t>MAINTIEN DES</a:t>
              </a:r>
              <a:br>
                <a:rPr lang="fr-CA" sz="1800" dirty="0">
                  <a:latin typeface="Arial" charset="0"/>
                </a:rPr>
              </a:br>
              <a:r>
                <a:rPr lang="fr-CA" b="1" dirty="0">
                  <a:latin typeface="Verdana" charset="0"/>
                </a:rPr>
                <a:t>VALEURS</a:t>
              </a:r>
              <a:endParaRPr lang="fr-FR" b="1" dirty="0">
                <a:latin typeface="Verdana" charset="0"/>
              </a:endParaRPr>
            </a:p>
          </p:txBody>
        </p:sp>
        <p:sp>
          <p:nvSpPr>
            <p:cNvPr id="34826" name="Text Box 26"/>
            <p:cNvSpPr txBox="1">
              <a:spLocks noChangeArrowheads="1"/>
            </p:cNvSpPr>
            <p:nvPr/>
          </p:nvSpPr>
          <p:spPr bwMode="auto">
            <a:xfrm>
              <a:off x="203202" y="2216147"/>
              <a:ext cx="3314700" cy="1169988"/>
            </a:xfrm>
            <a:prstGeom prst="rect">
              <a:avLst/>
            </a:prstGeom>
            <a:noFill/>
            <a:ln w="9525">
              <a:noFill/>
              <a:miter lim="800000"/>
              <a:headEnd/>
              <a:tailEnd/>
            </a:ln>
          </p:spPr>
          <p:txBody>
            <a:bodyPr>
              <a:prstTxWarp prst="textNoShape">
                <a:avLst/>
              </a:prstTxWarp>
              <a:spAutoFit/>
            </a:bodyPr>
            <a:lstStyle/>
            <a:p>
              <a:pPr marL="114300" indent="-114300" algn="l">
                <a:buFontTx/>
                <a:buChar char="•"/>
              </a:pPr>
              <a:r>
                <a:rPr lang="fr-CA" sz="1000" b="1" dirty="0">
                  <a:solidFill>
                    <a:srgbClr val="000000"/>
                  </a:solidFill>
                  <a:latin typeface="Verdana" charset="0"/>
                </a:rPr>
                <a:t>Disponibilité de ressources</a:t>
              </a:r>
            </a:p>
            <a:p>
              <a:pPr marL="114300" indent="-114300" algn="l">
                <a:buFontTx/>
                <a:buChar char="•"/>
              </a:pPr>
              <a:r>
                <a:rPr lang="fr-CA" sz="1000" b="1" dirty="0">
                  <a:solidFill>
                    <a:srgbClr val="000000"/>
                  </a:solidFill>
                  <a:latin typeface="Verdana" charset="0"/>
                </a:rPr>
                <a:t>Viabilité</a:t>
              </a:r>
            </a:p>
            <a:p>
              <a:pPr marL="114300" indent="-114300" algn="l">
                <a:buFontTx/>
                <a:buChar char="•"/>
              </a:pPr>
              <a:r>
                <a:rPr lang="fr-CA" sz="1000" b="1" dirty="0">
                  <a:solidFill>
                    <a:srgbClr val="000000"/>
                  </a:solidFill>
                  <a:latin typeface="Verdana" charset="0"/>
                </a:rPr>
                <a:t>Ajustement aux besoins de la population</a:t>
              </a:r>
            </a:p>
            <a:p>
              <a:pPr marL="114300" indent="-114300" algn="l">
                <a:buFontTx/>
                <a:buChar char="•"/>
              </a:pPr>
              <a:r>
                <a:rPr lang="fr-CA" sz="1000" b="1" dirty="0">
                  <a:solidFill>
                    <a:srgbClr val="000000"/>
                  </a:solidFill>
                  <a:latin typeface="Verdana" charset="0"/>
                </a:rPr>
                <a:t>Attractivité de l’organisation</a:t>
              </a:r>
            </a:p>
            <a:p>
              <a:pPr marL="114300" indent="-114300" algn="l">
                <a:buFontTx/>
                <a:buChar char="•"/>
              </a:pPr>
              <a:r>
                <a:rPr lang="fr-CA" sz="1000" b="1" dirty="0">
                  <a:solidFill>
                    <a:srgbClr val="000000"/>
                  </a:solidFill>
                  <a:latin typeface="Verdana" charset="0"/>
                </a:rPr>
                <a:t>Intégration systémique</a:t>
              </a:r>
            </a:p>
            <a:p>
              <a:pPr marL="114300" indent="-114300" algn="l">
                <a:buFontTx/>
                <a:buChar char="•"/>
              </a:pPr>
              <a:r>
                <a:rPr lang="fr-CA" sz="1000" b="1" dirty="0">
                  <a:solidFill>
                    <a:srgbClr val="000000"/>
                  </a:solidFill>
                  <a:latin typeface="Verdana" charset="0"/>
                </a:rPr>
                <a:t>Mobilisation de la communauté</a:t>
              </a:r>
            </a:p>
            <a:p>
              <a:pPr marL="114300" indent="-114300" algn="l">
                <a:buFontTx/>
                <a:buChar char="•"/>
              </a:pPr>
              <a:r>
                <a:rPr lang="fr-CA" sz="1000" b="1" dirty="0">
                  <a:solidFill>
                    <a:srgbClr val="000000"/>
                  </a:solidFill>
                  <a:latin typeface="Verdana" charset="0"/>
                </a:rPr>
                <a:t>Innovation et transformation</a:t>
              </a:r>
              <a:endParaRPr lang="fr-FR" sz="1000" b="1" dirty="0">
                <a:solidFill>
                  <a:srgbClr val="000000"/>
                </a:solidFill>
                <a:latin typeface="Verdana" charset="0"/>
              </a:endParaRPr>
            </a:p>
          </p:txBody>
        </p:sp>
        <p:sp>
          <p:nvSpPr>
            <p:cNvPr id="34827" name="Text Box 27"/>
            <p:cNvSpPr txBox="1">
              <a:spLocks noChangeArrowheads="1"/>
            </p:cNvSpPr>
            <p:nvPr/>
          </p:nvSpPr>
          <p:spPr bwMode="auto">
            <a:xfrm>
              <a:off x="5862638" y="2289172"/>
              <a:ext cx="2886075" cy="708025"/>
            </a:xfrm>
            <a:prstGeom prst="rect">
              <a:avLst/>
            </a:prstGeom>
            <a:noFill/>
            <a:ln w="9525">
              <a:noFill/>
              <a:miter lim="800000"/>
              <a:headEnd/>
              <a:tailEnd/>
            </a:ln>
          </p:spPr>
          <p:txBody>
            <a:bodyPr>
              <a:prstTxWarp prst="textNoShape">
                <a:avLst/>
              </a:prstTxWarp>
              <a:spAutoFit/>
            </a:bodyPr>
            <a:lstStyle/>
            <a:p>
              <a:pPr marL="114300" indent="-114300" algn="l">
                <a:buFontTx/>
                <a:buChar char="•"/>
              </a:pPr>
              <a:r>
                <a:rPr lang="fr-CA" sz="1000" b="1" dirty="0">
                  <a:solidFill>
                    <a:srgbClr val="000000"/>
                  </a:solidFill>
                  <a:latin typeface="Verdana" charset="0"/>
                </a:rPr>
                <a:t>Efficacité</a:t>
              </a:r>
            </a:p>
            <a:p>
              <a:pPr marL="114300" indent="-114300" algn="l">
                <a:buFontTx/>
                <a:buChar char="•"/>
              </a:pPr>
              <a:r>
                <a:rPr lang="fr-CA" sz="1000" b="1" dirty="0">
                  <a:solidFill>
                    <a:srgbClr val="000000"/>
                  </a:solidFill>
                  <a:latin typeface="Verdana" charset="0"/>
                </a:rPr>
                <a:t>Efficience</a:t>
              </a:r>
            </a:p>
            <a:p>
              <a:pPr marL="114300" indent="-114300" algn="l">
                <a:buFontTx/>
                <a:buChar char="•"/>
              </a:pPr>
              <a:r>
                <a:rPr lang="fr-CA" sz="1000" b="1" dirty="0">
                  <a:solidFill>
                    <a:srgbClr val="000000"/>
                  </a:solidFill>
                  <a:latin typeface="Verdana" charset="0"/>
                </a:rPr>
                <a:t>Équité </a:t>
              </a:r>
            </a:p>
            <a:p>
              <a:pPr marL="114300" indent="-114300" algn="l">
                <a:buFontTx/>
                <a:buChar char="•"/>
              </a:pPr>
              <a:r>
                <a:rPr lang="fr-CA" sz="1000" b="1" dirty="0">
                  <a:solidFill>
                    <a:srgbClr val="000000"/>
                  </a:solidFill>
                  <a:latin typeface="Verdana" charset="0"/>
                </a:rPr>
                <a:t>Satisfaction des acteurs</a:t>
              </a:r>
              <a:endParaRPr lang="fr-FR" sz="1000" b="1" dirty="0">
                <a:solidFill>
                  <a:srgbClr val="000000"/>
                </a:solidFill>
                <a:latin typeface="Verdana" charset="0"/>
              </a:endParaRPr>
            </a:p>
          </p:txBody>
        </p:sp>
        <p:sp>
          <p:nvSpPr>
            <p:cNvPr id="34829" name="Text Box 29"/>
            <p:cNvSpPr txBox="1">
              <a:spLocks noChangeArrowheads="1"/>
            </p:cNvSpPr>
            <p:nvPr/>
          </p:nvSpPr>
          <p:spPr bwMode="auto">
            <a:xfrm>
              <a:off x="5862638" y="4545013"/>
              <a:ext cx="2981325" cy="1962150"/>
            </a:xfrm>
            <a:prstGeom prst="rect">
              <a:avLst/>
            </a:prstGeom>
            <a:noFill/>
            <a:ln w="9525">
              <a:noFill/>
              <a:miter lim="800000"/>
              <a:headEnd/>
              <a:tailEnd/>
            </a:ln>
          </p:spPr>
          <p:txBody>
            <a:bodyPr>
              <a:prstTxWarp prst="textNoShape">
                <a:avLst/>
              </a:prstTxWarp>
              <a:spAutoFit/>
            </a:bodyPr>
            <a:lstStyle/>
            <a:p>
              <a:pPr marL="114300" indent="-114300" algn="l">
                <a:buFontTx/>
                <a:buChar char="•"/>
              </a:pPr>
              <a:r>
                <a:rPr lang="fr-CA" sz="1000" b="1" dirty="0">
                  <a:solidFill>
                    <a:srgbClr val="000000"/>
                  </a:solidFill>
                  <a:latin typeface="Verdana" charset="0"/>
                </a:rPr>
                <a:t>Volume de soins et de services</a:t>
              </a:r>
            </a:p>
            <a:p>
              <a:pPr marL="114300" indent="-114300" algn="l">
                <a:buFontTx/>
                <a:buChar char="•"/>
              </a:pPr>
              <a:r>
                <a:rPr lang="fr-CA" sz="1000" b="1" dirty="0">
                  <a:solidFill>
                    <a:srgbClr val="000000"/>
                  </a:solidFill>
                  <a:latin typeface="Verdana" charset="0"/>
                </a:rPr>
                <a:t>Productivité</a:t>
              </a:r>
            </a:p>
            <a:p>
              <a:pPr marL="114300" indent="-114300" algn="l">
                <a:buFontTx/>
                <a:buChar char="•"/>
              </a:pPr>
              <a:r>
                <a:rPr lang="fr-CA" sz="1000" b="1" dirty="0">
                  <a:solidFill>
                    <a:srgbClr val="000000"/>
                  </a:solidFill>
                  <a:latin typeface="Verdana" charset="0"/>
                </a:rPr>
                <a:t>Qualité:</a:t>
              </a:r>
            </a:p>
            <a:p>
              <a:pPr marL="342900" lvl="1" indent="-114300" algn="l">
                <a:buFontTx/>
                <a:buChar char="•"/>
              </a:pPr>
              <a:r>
                <a:rPr lang="fr-CA" sz="900" b="1" dirty="0">
                  <a:solidFill>
                    <a:srgbClr val="000000"/>
                  </a:solidFill>
                  <a:latin typeface="Verdana" charset="0"/>
                </a:rPr>
                <a:t>Qualité technique </a:t>
              </a:r>
            </a:p>
            <a:p>
              <a:pPr marL="514350" lvl="2" algn="l">
                <a:buFontTx/>
                <a:buChar char="•"/>
              </a:pPr>
              <a:r>
                <a:rPr lang="fr-CA" sz="800" b="1" dirty="0">
                  <a:solidFill>
                    <a:srgbClr val="000000"/>
                  </a:solidFill>
                  <a:latin typeface="Verdana" charset="0"/>
                </a:rPr>
                <a:t> Sécurité</a:t>
              </a:r>
            </a:p>
            <a:p>
              <a:pPr marL="514350" lvl="2" algn="l">
                <a:buFontTx/>
                <a:buChar char="•"/>
              </a:pPr>
              <a:r>
                <a:rPr lang="fr-CA" sz="800" b="1" dirty="0">
                  <a:solidFill>
                    <a:srgbClr val="000000"/>
                  </a:solidFill>
                  <a:latin typeface="Verdana" charset="0"/>
                </a:rPr>
                <a:t> Justesse</a:t>
              </a:r>
            </a:p>
            <a:p>
              <a:pPr marL="514350" lvl="2" algn="l">
                <a:buFontTx/>
                <a:buChar char="•"/>
              </a:pPr>
              <a:r>
                <a:rPr lang="fr-CA" sz="800" b="1" dirty="0">
                  <a:solidFill>
                    <a:srgbClr val="000000"/>
                  </a:solidFill>
                  <a:latin typeface="Verdana" charset="0"/>
                </a:rPr>
                <a:t> Exécution compétente</a:t>
              </a:r>
              <a:br>
                <a:rPr lang="fr-CA" sz="800" b="1" dirty="0">
                  <a:solidFill>
                    <a:srgbClr val="000000"/>
                  </a:solidFill>
                  <a:latin typeface="Verdana" charset="0"/>
                </a:rPr>
              </a:br>
              <a:endParaRPr lang="fr-CA" sz="800" b="1" dirty="0">
                <a:solidFill>
                  <a:srgbClr val="000000"/>
                </a:solidFill>
                <a:latin typeface="Verdana" charset="0"/>
              </a:endParaRPr>
            </a:p>
            <a:p>
              <a:pPr marL="342900" lvl="1" indent="-114300" algn="l">
                <a:buFontTx/>
                <a:buChar char="•"/>
              </a:pPr>
              <a:r>
                <a:rPr lang="fr-CA" sz="900" b="1" dirty="0">
                  <a:solidFill>
                    <a:srgbClr val="000000"/>
                  </a:solidFill>
                  <a:latin typeface="Verdana" charset="0"/>
                </a:rPr>
                <a:t>Continuité</a:t>
              </a:r>
            </a:p>
            <a:p>
              <a:pPr marL="342900" lvl="1" indent="-114300" algn="l">
                <a:buFontTx/>
                <a:buChar char="•"/>
              </a:pPr>
              <a:r>
                <a:rPr lang="fr-CA" sz="900" b="1" dirty="0">
                  <a:solidFill>
                    <a:srgbClr val="000000"/>
                  </a:solidFill>
                  <a:latin typeface="Verdana" charset="0"/>
                </a:rPr>
                <a:t>Humanisme</a:t>
              </a:r>
            </a:p>
            <a:p>
              <a:pPr marL="342900" lvl="1" indent="-114300" algn="l">
                <a:buFontTx/>
                <a:buChar char="•"/>
              </a:pPr>
              <a:r>
                <a:rPr lang="fr-CA" sz="900" b="1" dirty="0">
                  <a:solidFill>
                    <a:srgbClr val="000000"/>
                  </a:solidFill>
                  <a:latin typeface="Verdana" charset="0"/>
                </a:rPr>
                <a:t>Globalité</a:t>
              </a:r>
            </a:p>
            <a:p>
              <a:pPr marL="342900" lvl="1" indent="-114300" algn="l">
                <a:buFontTx/>
                <a:buChar char="•"/>
              </a:pPr>
              <a:r>
                <a:rPr lang="fr-CA" sz="900" b="1" dirty="0">
                  <a:solidFill>
                    <a:srgbClr val="000000"/>
                  </a:solidFill>
                  <a:latin typeface="Verdana" charset="0"/>
                </a:rPr>
                <a:t>Accessibilité    </a:t>
              </a:r>
            </a:p>
            <a:p>
              <a:pPr marL="514350" lvl="2" algn="l">
                <a:buFontTx/>
                <a:buChar char="•"/>
              </a:pPr>
              <a:endParaRPr lang="fr-FR" sz="1000" b="1" dirty="0">
                <a:solidFill>
                  <a:srgbClr val="000000"/>
                </a:solidFill>
                <a:latin typeface="Verdana" charset="0"/>
              </a:endParaRPr>
            </a:p>
          </p:txBody>
        </p:sp>
        <p:grpSp>
          <p:nvGrpSpPr>
            <p:cNvPr id="4" name="Grouper 34"/>
            <p:cNvGrpSpPr>
              <a:grpSpLocks/>
            </p:cNvGrpSpPr>
            <p:nvPr/>
          </p:nvGrpSpPr>
          <p:grpSpPr bwMode="auto">
            <a:xfrm>
              <a:off x="3241675" y="2070100"/>
              <a:ext cx="2554288" cy="2574925"/>
              <a:chOff x="3241675" y="2070100"/>
              <a:chExt cx="2554288" cy="2574925"/>
            </a:xfrm>
          </p:grpSpPr>
          <p:sp>
            <p:nvSpPr>
              <p:cNvPr id="34834" name="AutoShape 31"/>
              <p:cNvSpPr>
                <a:spLocks noChangeArrowheads="1"/>
              </p:cNvSpPr>
              <p:nvPr/>
            </p:nvSpPr>
            <p:spPr bwMode="auto">
              <a:xfrm>
                <a:off x="3262313" y="2098675"/>
                <a:ext cx="2533650" cy="2533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243 w 21600"/>
                  <a:gd name="T13" fmla="*/ 0 h 21600"/>
                  <a:gd name="T14" fmla="*/ 18357 w 21600"/>
                  <a:gd name="T15" fmla="*/ 3567 h 21600"/>
                </a:gdLst>
                <a:ahLst/>
                <a:cxnLst>
                  <a:cxn ang="T8">
                    <a:pos x="T0" y="T1"/>
                  </a:cxn>
                  <a:cxn ang="T9">
                    <a:pos x="T2" y="T3"/>
                  </a:cxn>
                  <a:cxn ang="T10">
                    <a:pos x="T4" y="T5"/>
                  </a:cxn>
                  <a:cxn ang="T11">
                    <a:pos x="T6" y="T7"/>
                  </a:cxn>
                </a:cxnLst>
                <a:rect l="T12" t="T13" r="T14" b="T15"/>
                <a:pathLst>
                  <a:path w="21600" h="21600">
                    <a:moveTo>
                      <a:pt x="5278" y="2314"/>
                    </a:moveTo>
                    <a:cubicBezTo>
                      <a:pt x="6921" y="1245"/>
                      <a:pt x="8839" y="675"/>
                      <a:pt x="10800" y="675"/>
                    </a:cubicBezTo>
                    <a:cubicBezTo>
                      <a:pt x="12760" y="675"/>
                      <a:pt x="14678" y="1245"/>
                      <a:pt x="16321" y="2314"/>
                    </a:cubicBezTo>
                    <a:lnTo>
                      <a:pt x="16690" y="1747"/>
                    </a:lnTo>
                    <a:cubicBezTo>
                      <a:pt x="14937" y="607"/>
                      <a:pt x="12891" y="0"/>
                      <a:pt x="10799" y="0"/>
                    </a:cubicBezTo>
                    <a:cubicBezTo>
                      <a:pt x="8708" y="0"/>
                      <a:pt x="6662" y="607"/>
                      <a:pt x="4909" y="1747"/>
                    </a:cubicBezTo>
                    <a:lnTo>
                      <a:pt x="5278" y="2314"/>
                    </a:lnTo>
                    <a:close/>
                  </a:path>
                </a:pathLst>
              </a:custGeom>
              <a:gradFill rotWithShape="1">
                <a:gsLst>
                  <a:gs pos="0">
                    <a:srgbClr val="DE0EE3"/>
                  </a:gs>
                  <a:gs pos="100000">
                    <a:srgbClr val="0066FF"/>
                  </a:gs>
                </a:gsLst>
                <a:lin ang="0" scaled="1"/>
              </a:gradFill>
              <a:ln w="9525">
                <a:noFill/>
                <a:miter lim="800000"/>
                <a:headEnd/>
                <a:tailEnd/>
              </a:ln>
            </p:spPr>
            <p:txBody>
              <a:bodyPr wrap="none" anchor="ctr">
                <a:prstTxWarp prst="textNoShape">
                  <a:avLst/>
                </a:prstTxWarp>
              </a:bodyPr>
              <a:lstStyle/>
              <a:p>
                <a:endParaRPr lang="fr-FR"/>
              </a:p>
            </p:txBody>
          </p:sp>
          <p:sp>
            <p:nvSpPr>
              <p:cNvPr id="34835" name="AutoShape 32"/>
              <p:cNvSpPr>
                <a:spLocks noChangeArrowheads="1"/>
              </p:cNvSpPr>
              <p:nvPr/>
            </p:nvSpPr>
            <p:spPr bwMode="auto">
              <a:xfrm flipV="1">
                <a:off x="3255963" y="2105025"/>
                <a:ext cx="2533650" cy="2533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64 w 21600"/>
                  <a:gd name="T13" fmla="*/ 0 h 21600"/>
                  <a:gd name="T14" fmla="*/ 17736 w 21600"/>
                  <a:gd name="T15" fmla="*/ 3198 h 21600"/>
                </a:gdLst>
                <a:ahLst/>
                <a:cxnLst>
                  <a:cxn ang="T8">
                    <a:pos x="T0" y="T1"/>
                  </a:cxn>
                  <a:cxn ang="T9">
                    <a:pos x="T2" y="T3"/>
                  </a:cxn>
                  <a:cxn ang="T10">
                    <a:pos x="T4" y="T5"/>
                  </a:cxn>
                  <a:cxn ang="T11">
                    <a:pos x="T6" y="T7"/>
                  </a:cxn>
                </a:cxnLst>
                <a:rect l="T12" t="T13" r="T14" b="T15"/>
                <a:pathLst>
                  <a:path w="21600" h="21600">
                    <a:moveTo>
                      <a:pt x="5995" y="2124"/>
                    </a:moveTo>
                    <a:cubicBezTo>
                      <a:pt x="7465" y="1310"/>
                      <a:pt x="9119" y="882"/>
                      <a:pt x="10800" y="882"/>
                    </a:cubicBezTo>
                    <a:cubicBezTo>
                      <a:pt x="12480" y="882"/>
                      <a:pt x="14134" y="1310"/>
                      <a:pt x="15604" y="2124"/>
                    </a:cubicBezTo>
                    <a:lnTo>
                      <a:pt x="16032" y="1352"/>
                    </a:lnTo>
                    <a:cubicBezTo>
                      <a:pt x="14431" y="465"/>
                      <a:pt x="12630" y="0"/>
                      <a:pt x="10799" y="0"/>
                    </a:cubicBezTo>
                    <a:cubicBezTo>
                      <a:pt x="8969" y="0"/>
                      <a:pt x="7168" y="465"/>
                      <a:pt x="5567" y="1352"/>
                    </a:cubicBezTo>
                    <a:lnTo>
                      <a:pt x="5995" y="2124"/>
                    </a:lnTo>
                    <a:close/>
                  </a:path>
                </a:pathLst>
              </a:custGeom>
              <a:gradFill rotWithShape="1">
                <a:gsLst>
                  <a:gs pos="0">
                    <a:srgbClr val="C0C0C0"/>
                  </a:gs>
                  <a:gs pos="100000">
                    <a:srgbClr val="FFFF00"/>
                  </a:gs>
                </a:gsLst>
                <a:lin ang="0" scaled="1"/>
              </a:gradFill>
              <a:ln w="9525">
                <a:noFill/>
                <a:miter lim="800000"/>
                <a:headEnd/>
                <a:tailEnd/>
              </a:ln>
            </p:spPr>
            <p:txBody>
              <a:bodyPr wrap="none" anchor="ctr">
                <a:prstTxWarp prst="textNoShape">
                  <a:avLst/>
                </a:prstTxWarp>
              </a:bodyPr>
              <a:lstStyle/>
              <a:p>
                <a:endParaRPr lang="fr-FR"/>
              </a:p>
            </p:txBody>
          </p:sp>
          <p:sp>
            <p:nvSpPr>
              <p:cNvPr id="34836" name="AutoShape 33"/>
              <p:cNvSpPr>
                <a:spLocks noChangeArrowheads="1"/>
              </p:cNvSpPr>
              <p:nvPr/>
            </p:nvSpPr>
            <p:spPr bwMode="auto">
              <a:xfrm rot="-5400000">
                <a:off x="3255963" y="2105025"/>
                <a:ext cx="2533650" cy="2533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692 w 21600"/>
                  <a:gd name="T13" fmla="*/ 0 h 21600"/>
                  <a:gd name="T14" fmla="*/ 17908 w 21600"/>
                  <a:gd name="T15" fmla="*/ 3299 h 21600"/>
                </a:gdLst>
                <a:ahLst/>
                <a:cxnLst>
                  <a:cxn ang="T8">
                    <a:pos x="T0" y="T1"/>
                  </a:cxn>
                  <a:cxn ang="T9">
                    <a:pos x="T2" y="T3"/>
                  </a:cxn>
                  <a:cxn ang="T10">
                    <a:pos x="T4" y="T5"/>
                  </a:cxn>
                  <a:cxn ang="T11">
                    <a:pos x="T6" y="T7"/>
                  </a:cxn>
                </a:cxnLst>
                <a:rect l="T12" t="T13" r="T14" b="T15"/>
                <a:pathLst>
                  <a:path w="21600" h="21600">
                    <a:moveTo>
                      <a:pt x="5806" y="2178"/>
                    </a:moveTo>
                    <a:cubicBezTo>
                      <a:pt x="7323" y="1299"/>
                      <a:pt x="9046" y="836"/>
                      <a:pt x="10800" y="836"/>
                    </a:cubicBezTo>
                    <a:cubicBezTo>
                      <a:pt x="12553" y="836"/>
                      <a:pt x="14276" y="1299"/>
                      <a:pt x="15793" y="2178"/>
                    </a:cubicBezTo>
                    <a:lnTo>
                      <a:pt x="16213" y="1454"/>
                    </a:lnTo>
                    <a:cubicBezTo>
                      <a:pt x="14568" y="501"/>
                      <a:pt x="12700" y="0"/>
                      <a:pt x="10799" y="0"/>
                    </a:cubicBezTo>
                    <a:cubicBezTo>
                      <a:pt x="8899" y="0"/>
                      <a:pt x="7031" y="501"/>
                      <a:pt x="5386" y="1454"/>
                    </a:cubicBezTo>
                    <a:lnTo>
                      <a:pt x="5806" y="2178"/>
                    </a:lnTo>
                    <a:close/>
                  </a:path>
                </a:pathLst>
              </a:custGeom>
              <a:gradFill rotWithShape="1">
                <a:gsLst>
                  <a:gs pos="0">
                    <a:srgbClr val="C0C0C0"/>
                  </a:gs>
                  <a:gs pos="100000">
                    <a:srgbClr val="DE0EE3"/>
                  </a:gs>
                </a:gsLst>
                <a:lin ang="0" scaled="1"/>
              </a:gradFill>
              <a:ln w="9525">
                <a:noFill/>
                <a:miter lim="800000"/>
                <a:headEnd/>
                <a:tailEnd/>
              </a:ln>
            </p:spPr>
            <p:txBody>
              <a:bodyPr wrap="none" anchor="ctr">
                <a:prstTxWarp prst="textNoShape">
                  <a:avLst/>
                </a:prstTxWarp>
              </a:bodyPr>
              <a:lstStyle/>
              <a:p>
                <a:endParaRPr lang="fr-FR"/>
              </a:p>
            </p:txBody>
          </p:sp>
          <p:sp>
            <p:nvSpPr>
              <p:cNvPr id="34837" name="Rectangle 14"/>
              <p:cNvSpPr>
                <a:spLocks noChangeArrowheads="1"/>
              </p:cNvSpPr>
              <p:nvPr/>
            </p:nvSpPr>
            <p:spPr bwMode="auto">
              <a:xfrm rot="2700000">
                <a:off x="3610769" y="3315494"/>
                <a:ext cx="1830388" cy="95250"/>
              </a:xfrm>
              <a:prstGeom prst="rect">
                <a:avLst/>
              </a:prstGeom>
              <a:gradFill rotWithShape="1">
                <a:gsLst>
                  <a:gs pos="0">
                    <a:srgbClr val="DE0EE3">
                      <a:alpha val="50000"/>
                    </a:srgbClr>
                  </a:gs>
                  <a:gs pos="100000">
                    <a:srgbClr val="FFFF66"/>
                  </a:gs>
                </a:gsLst>
                <a:lin ang="0" scaled="1"/>
              </a:gradFill>
              <a:ln w="9525">
                <a:noFill/>
                <a:miter lim="800000"/>
                <a:headEnd/>
                <a:tailEnd/>
              </a:ln>
            </p:spPr>
            <p:txBody>
              <a:bodyPr wrap="none" anchor="ctr">
                <a:prstTxWarp prst="textNoShape">
                  <a:avLst/>
                </a:prstTxWarp>
              </a:bodyPr>
              <a:lstStyle/>
              <a:p>
                <a:endParaRPr lang="fr-FR"/>
              </a:p>
            </p:txBody>
          </p:sp>
          <p:sp>
            <p:nvSpPr>
              <p:cNvPr id="34838" name="Rectangle 15"/>
              <p:cNvSpPr>
                <a:spLocks noChangeArrowheads="1"/>
              </p:cNvSpPr>
              <p:nvPr/>
            </p:nvSpPr>
            <p:spPr bwMode="auto">
              <a:xfrm rot="-2700000">
                <a:off x="3621088" y="3321050"/>
                <a:ext cx="1812925" cy="85725"/>
              </a:xfrm>
              <a:prstGeom prst="rect">
                <a:avLst/>
              </a:prstGeom>
              <a:gradFill rotWithShape="1">
                <a:gsLst>
                  <a:gs pos="0">
                    <a:srgbClr val="B2B2B2">
                      <a:alpha val="50000"/>
                    </a:srgbClr>
                  </a:gs>
                  <a:gs pos="100000">
                    <a:srgbClr val="116CDB"/>
                  </a:gs>
                </a:gsLst>
                <a:lin ang="0" scaled="1"/>
              </a:gradFill>
              <a:ln w="9525">
                <a:noFill/>
                <a:miter lim="800000"/>
                <a:headEnd/>
                <a:tailEnd/>
              </a:ln>
            </p:spPr>
            <p:txBody>
              <a:bodyPr wrap="none" anchor="ctr">
                <a:prstTxWarp prst="textNoShape">
                  <a:avLst/>
                </a:prstTxWarp>
              </a:bodyPr>
              <a:lstStyle/>
              <a:p>
                <a:endParaRPr lang="fr-FR"/>
              </a:p>
            </p:txBody>
          </p:sp>
          <p:sp>
            <p:nvSpPr>
              <p:cNvPr id="34839" name="Text Box 20"/>
              <p:cNvSpPr txBox="1">
                <a:spLocks noChangeArrowheads="1"/>
              </p:cNvSpPr>
              <p:nvPr/>
            </p:nvSpPr>
            <p:spPr bwMode="auto">
              <a:xfrm>
                <a:off x="3933825" y="2193925"/>
                <a:ext cx="123825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a:t>
                </a:r>
                <a:br>
                  <a:rPr lang="fr-CA" sz="900" b="1">
                    <a:latin typeface="Verdana" charset="0"/>
                  </a:rPr>
                </a:br>
                <a:r>
                  <a:rPr lang="fr-CA" sz="900" b="1">
                    <a:latin typeface="Verdana" charset="0"/>
                  </a:rPr>
                  <a:t>STRATÉGIQUE</a:t>
                </a:r>
                <a:endParaRPr lang="fr-FR" sz="900" b="1">
                  <a:latin typeface="Verdana" charset="0"/>
                </a:endParaRPr>
              </a:p>
            </p:txBody>
          </p:sp>
          <p:sp>
            <p:nvSpPr>
              <p:cNvPr id="34840" name="Text Box 21"/>
              <p:cNvSpPr txBox="1">
                <a:spLocks noChangeArrowheads="1"/>
              </p:cNvSpPr>
              <p:nvPr/>
            </p:nvSpPr>
            <p:spPr bwMode="auto">
              <a:xfrm>
                <a:off x="3898900" y="4140200"/>
                <a:ext cx="123825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a:t>
                </a:r>
                <a:br>
                  <a:rPr lang="fr-CA" sz="900" b="1">
                    <a:latin typeface="Verdana" charset="0"/>
                  </a:rPr>
                </a:br>
                <a:r>
                  <a:rPr lang="fr-CA" sz="900" b="1">
                    <a:latin typeface="Verdana" charset="0"/>
                  </a:rPr>
                  <a:t>OPÉRATIONNEL</a:t>
                </a:r>
                <a:endParaRPr lang="fr-FR" sz="900" b="1">
                  <a:latin typeface="Verdana" charset="0"/>
                </a:endParaRPr>
              </a:p>
            </p:txBody>
          </p:sp>
          <p:sp>
            <p:nvSpPr>
              <p:cNvPr id="34841" name="Text Box 22"/>
              <p:cNvSpPr txBox="1">
                <a:spLocks noChangeArrowheads="1"/>
              </p:cNvSpPr>
              <p:nvPr/>
            </p:nvSpPr>
            <p:spPr bwMode="auto">
              <a:xfrm rot="5400000">
                <a:off x="4879975" y="3158609"/>
                <a:ext cx="123825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a:t>
                </a:r>
                <a:br>
                  <a:rPr lang="fr-CA" sz="900" b="1">
                    <a:latin typeface="Verdana" charset="0"/>
                  </a:rPr>
                </a:br>
                <a:r>
                  <a:rPr lang="fr-CA" sz="900" b="1">
                    <a:latin typeface="Verdana" charset="0"/>
                  </a:rPr>
                  <a:t>TACTIQUE</a:t>
                </a:r>
                <a:endParaRPr lang="fr-FR" sz="900" b="1">
                  <a:latin typeface="Verdana" charset="0"/>
                </a:endParaRPr>
              </a:p>
            </p:txBody>
          </p:sp>
          <p:sp>
            <p:nvSpPr>
              <p:cNvPr id="34842" name="Text Box 23"/>
              <p:cNvSpPr txBox="1">
                <a:spLocks noChangeArrowheads="1"/>
              </p:cNvSpPr>
              <p:nvPr/>
            </p:nvSpPr>
            <p:spPr bwMode="auto">
              <a:xfrm rot="-5400000">
                <a:off x="2914650" y="3166547"/>
                <a:ext cx="123825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a:t>
                </a:r>
                <a:br>
                  <a:rPr lang="fr-CA" sz="900" b="1">
                    <a:latin typeface="Verdana" charset="0"/>
                  </a:rPr>
                </a:br>
                <a:r>
                  <a:rPr lang="fr-CA" sz="900" b="1">
                    <a:latin typeface="Verdana" charset="0"/>
                  </a:rPr>
                  <a:t>CONTEXTUEL</a:t>
                </a:r>
                <a:endParaRPr lang="fr-FR" sz="900" b="1">
                  <a:latin typeface="Verdana" charset="0"/>
                </a:endParaRPr>
              </a:p>
            </p:txBody>
          </p:sp>
          <p:sp>
            <p:nvSpPr>
              <p:cNvPr id="34843" name="Text Box 24"/>
              <p:cNvSpPr txBox="1">
                <a:spLocks noChangeArrowheads="1"/>
              </p:cNvSpPr>
              <p:nvPr/>
            </p:nvSpPr>
            <p:spPr bwMode="auto">
              <a:xfrm rot="-2700000">
                <a:off x="3241675" y="3192142"/>
                <a:ext cx="2360613" cy="230832"/>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dirty="0">
                    <a:latin typeface="Verdana" charset="0"/>
                  </a:rPr>
                  <a:t>ÉQUILIBRE     </a:t>
                </a:r>
                <a:r>
                  <a:rPr lang="fr-CA" sz="900" b="1" dirty="0" err="1">
                    <a:latin typeface="Verdana" charset="0"/>
                  </a:rPr>
                  <a:t>LÉGITIMATIF</a:t>
                </a:r>
                <a:endParaRPr lang="fr-FR" sz="900" b="1" dirty="0">
                  <a:latin typeface="Verdana" charset="0"/>
                </a:endParaRPr>
              </a:p>
            </p:txBody>
          </p:sp>
          <p:sp>
            <p:nvSpPr>
              <p:cNvPr id="34844" name="Text Box 25"/>
              <p:cNvSpPr txBox="1">
                <a:spLocks noChangeArrowheads="1"/>
              </p:cNvSpPr>
              <p:nvPr/>
            </p:nvSpPr>
            <p:spPr bwMode="auto">
              <a:xfrm rot="2700000">
                <a:off x="3423445" y="3088159"/>
                <a:ext cx="2266950" cy="230832"/>
              </a:xfrm>
              <a:prstGeom prst="rect">
                <a:avLst/>
              </a:prstGeom>
              <a:noFill/>
              <a:ln w="9525">
                <a:noFill/>
                <a:miter lim="800000"/>
                <a:headEnd/>
                <a:tailEnd/>
              </a:ln>
            </p:spPr>
            <p:txBody>
              <a:bodyPr>
                <a:prstTxWarp prst="textNoShape">
                  <a:avLst/>
                </a:prstTxWarp>
                <a:spAutoFit/>
              </a:bodyPr>
              <a:lstStyle/>
              <a:p>
                <a:pPr algn="ctr">
                  <a:spcBef>
                    <a:spcPct val="50000"/>
                  </a:spcBef>
                </a:pPr>
                <a:r>
                  <a:rPr lang="fr-CA" sz="900" b="1">
                    <a:latin typeface="Verdana" charset="0"/>
                  </a:rPr>
                  <a:t>ÉQUILIBRE      ALLOCATIF</a:t>
                </a:r>
                <a:endParaRPr lang="fr-FR" sz="900" b="1">
                  <a:latin typeface="Verdana" charset="0"/>
                </a:endParaRPr>
              </a:p>
            </p:txBody>
          </p:sp>
          <p:sp>
            <p:nvSpPr>
              <p:cNvPr id="34845" name="AutoShape 36"/>
              <p:cNvSpPr>
                <a:spLocks noChangeArrowheads="1"/>
              </p:cNvSpPr>
              <p:nvPr/>
            </p:nvSpPr>
            <p:spPr bwMode="auto">
              <a:xfrm rot="5400000" flipH="1">
                <a:off x="3262313" y="2111375"/>
                <a:ext cx="2533650" cy="2533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19 w 21600"/>
                  <a:gd name="T13" fmla="*/ 0 h 21600"/>
                  <a:gd name="T14" fmla="*/ 17781 w 21600"/>
                  <a:gd name="T15" fmla="*/ 3153 h 21600"/>
                </a:gdLst>
                <a:ahLst/>
                <a:cxnLst>
                  <a:cxn ang="T8">
                    <a:pos x="T0" y="T1"/>
                  </a:cxn>
                  <a:cxn ang="T9">
                    <a:pos x="T2" y="T3"/>
                  </a:cxn>
                  <a:cxn ang="T10">
                    <a:pos x="T4" y="T5"/>
                  </a:cxn>
                  <a:cxn ang="T11">
                    <a:pos x="T6" y="T7"/>
                  </a:cxn>
                </a:cxnLst>
                <a:rect l="T12" t="T13" r="T14" b="T15"/>
                <a:pathLst>
                  <a:path w="21600" h="21600">
                    <a:moveTo>
                      <a:pt x="5900" y="2057"/>
                    </a:moveTo>
                    <a:cubicBezTo>
                      <a:pt x="7397" y="1218"/>
                      <a:pt x="9084" y="777"/>
                      <a:pt x="10800" y="777"/>
                    </a:cubicBezTo>
                    <a:cubicBezTo>
                      <a:pt x="12515" y="777"/>
                      <a:pt x="14202" y="1218"/>
                      <a:pt x="15699" y="2057"/>
                    </a:cubicBezTo>
                    <a:lnTo>
                      <a:pt x="16080" y="1378"/>
                    </a:lnTo>
                    <a:cubicBezTo>
                      <a:pt x="14467" y="474"/>
                      <a:pt x="12649" y="0"/>
                      <a:pt x="10799" y="0"/>
                    </a:cubicBezTo>
                    <a:cubicBezTo>
                      <a:pt x="8950" y="0"/>
                      <a:pt x="7132" y="474"/>
                      <a:pt x="5519" y="1378"/>
                    </a:cubicBezTo>
                    <a:lnTo>
                      <a:pt x="5900" y="2057"/>
                    </a:lnTo>
                    <a:close/>
                  </a:path>
                </a:pathLst>
              </a:custGeom>
              <a:gradFill rotWithShape="1">
                <a:gsLst>
                  <a:gs pos="0">
                    <a:srgbClr val="F0F371"/>
                  </a:gs>
                  <a:gs pos="100000">
                    <a:srgbClr val="0066FF"/>
                  </a:gs>
                </a:gsLst>
                <a:lin ang="0" scaled="1"/>
              </a:gradFill>
              <a:ln w="9525">
                <a:noFill/>
                <a:miter lim="800000"/>
                <a:headEnd/>
                <a:tailEnd/>
              </a:ln>
            </p:spPr>
            <p:txBody>
              <a:bodyPr wrap="none" anchor="ctr">
                <a:prstTxWarp prst="textNoShape">
                  <a:avLst/>
                </a:prstTxWarp>
              </a:bodyPr>
              <a:lstStyle/>
              <a:p>
                <a:endParaRPr lang="fr-FR"/>
              </a:p>
            </p:txBody>
          </p:sp>
        </p:grpSp>
        <p:sp>
          <p:nvSpPr>
            <p:cNvPr id="34831" name="Text Box 18"/>
            <p:cNvSpPr txBox="1">
              <a:spLocks noChangeArrowheads="1"/>
            </p:cNvSpPr>
            <p:nvPr/>
          </p:nvSpPr>
          <p:spPr bwMode="auto">
            <a:xfrm>
              <a:off x="5989641" y="4038600"/>
              <a:ext cx="2925762" cy="600164"/>
            </a:xfrm>
            <a:prstGeom prst="rect">
              <a:avLst/>
            </a:prstGeom>
            <a:noFill/>
            <a:ln w="9525">
              <a:noFill/>
              <a:miter lim="800000"/>
              <a:headEnd/>
              <a:tailEnd/>
            </a:ln>
          </p:spPr>
          <p:txBody>
            <a:bodyPr wrap="square">
              <a:prstTxWarp prst="textNoShape">
                <a:avLst/>
              </a:prstTxWarp>
              <a:spAutoFit/>
            </a:bodyPr>
            <a:lstStyle/>
            <a:p>
              <a:pPr>
                <a:spcBef>
                  <a:spcPct val="50000"/>
                </a:spcBef>
              </a:pPr>
              <a:r>
                <a:rPr lang="fr-CA" sz="900" b="1" dirty="0">
                  <a:solidFill>
                    <a:srgbClr val="7F7F7F"/>
                  </a:solidFill>
                  <a:latin typeface="Verdana" charset="0"/>
                </a:rPr>
                <a:t>INTÉGRATION DE LA</a:t>
              </a:r>
              <a:br>
                <a:rPr lang="fr-CA" sz="1800" dirty="0">
                  <a:latin typeface="Arial" charset="0"/>
                </a:rPr>
              </a:br>
              <a:r>
                <a:rPr lang="fr-CA" b="1" dirty="0">
                  <a:latin typeface="Verdana" charset="0"/>
                </a:rPr>
                <a:t>PRODUCTION</a:t>
              </a:r>
              <a:endParaRPr lang="fr-FR" b="1" dirty="0">
                <a:latin typeface="Verdana" charset="0"/>
              </a:endParaRPr>
            </a:p>
          </p:txBody>
        </p:sp>
        <p:sp>
          <p:nvSpPr>
            <p:cNvPr id="36" name="Rectangle 35"/>
            <p:cNvSpPr/>
            <p:nvPr/>
          </p:nvSpPr>
          <p:spPr>
            <a:xfrm rot="2688653">
              <a:off x="3317875" y="2182813"/>
              <a:ext cx="474663" cy="474662"/>
            </a:xfrm>
            <a:prstGeom prst="rect">
              <a:avLst/>
            </a:prstGeom>
            <a:solidFill>
              <a:srgbClr val="DE0EE3"/>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sp>
          <p:nvSpPr>
            <p:cNvPr id="37" name="ZoneTexte 36"/>
            <p:cNvSpPr txBox="1"/>
            <p:nvPr/>
          </p:nvSpPr>
          <p:spPr>
            <a:xfrm>
              <a:off x="3382433" y="2220384"/>
              <a:ext cx="400050" cy="369332"/>
            </a:xfrm>
            <a:prstGeom prst="rect">
              <a:avLst/>
            </a:prstGeom>
            <a:noFill/>
          </p:spPr>
          <p:txBody>
            <a:bodyPr>
              <a:spAutoFit/>
            </a:bodyPr>
            <a:lstStyle/>
            <a:p>
              <a:pPr>
                <a:defRPr/>
              </a:pPr>
              <a:r>
                <a:rPr lang="fr-FR" sz="1800" b="1" dirty="0">
                  <a:solidFill>
                    <a:srgbClr val="000000"/>
                  </a:solidFill>
                  <a:latin typeface="Verdana"/>
                  <a:cs typeface="Verdana"/>
                </a:rPr>
                <a:t>A</a:t>
              </a:r>
            </a:p>
          </p:txBody>
        </p:sp>
        <p:sp>
          <p:nvSpPr>
            <p:cNvPr id="39" name="Text Box 28"/>
            <p:cNvSpPr txBox="1">
              <a:spLocks noChangeArrowheads="1"/>
            </p:cNvSpPr>
            <p:nvPr/>
          </p:nvSpPr>
          <p:spPr bwMode="auto">
            <a:xfrm>
              <a:off x="203202" y="4527550"/>
              <a:ext cx="3314700" cy="1107996"/>
            </a:xfrm>
            <a:prstGeom prst="rect">
              <a:avLst/>
            </a:prstGeom>
            <a:noFill/>
            <a:ln>
              <a:noFill/>
            </a:ln>
          </p:spPr>
          <p:txBody>
            <a:bodyPr>
              <a:spAutoFit/>
            </a:bodyPr>
            <a:lstStyle>
              <a:lvl1pPr marL="114300" indent="-114300" eaLnBrk="0" hangingPunct="0">
                <a:defRPr sz="1400">
                  <a:solidFill>
                    <a:schemeClr val="tx1"/>
                  </a:solidFill>
                  <a:latin typeface="Calibri" charset="0"/>
                  <a:ea typeface="ＭＳ Ｐゴシック" charset="0"/>
                  <a:cs typeface="ＭＳ Ｐゴシック" charset="0"/>
                </a:defRPr>
              </a:lvl1pPr>
              <a:lvl2pPr marL="37931725" indent="-37474525" eaLnBrk="0" hangingPunct="0">
                <a:defRPr sz="1400">
                  <a:solidFill>
                    <a:schemeClr val="tx1"/>
                  </a:solidFill>
                  <a:latin typeface="Calibri" charset="0"/>
                  <a:ea typeface="ＭＳ Ｐゴシック" charset="0"/>
                </a:defRPr>
              </a:lvl2pPr>
              <a:lvl3pPr eaLnBrk="0" hangingPunct="0">
                <a:defRPr sz="1400">
                  <a:solidFill>
                    <a:schemeClr val="tx1"/>
                  </a:solidFill>
                  <a:latin typeface="Calibri" charset="0"/>
                  <a:ea typeface="ＭＳ Ｐゴシック" charset="0"/>
                </a:defRPr>
              </a:lvl3pPr>
              <a:lvl4pPr eaLnBrk="0" hangingPunct="0">
                <a:defRPr sz="1400">
                  <a:solidFill>
                    <a:schemeClr val="tx1"/>
                  </a:solidFill>
                  <a:latin typeface="Calibri" charset="0"/>
                  <a:ea typeface="ＭＳ Ｐゴシック" charset="0"/>
                </a:defRPr>
              </a:lvl4pPr>
              <a:lvl5pPr eaLnBrk="0" hangingPunct="0">
                <a:defRPr sz="1400">
                  <a:solidFill>
                    <a:schemeClr val="tx1"/>
                  </a:solidFill>
                  <a:latin typeface="Calibri" charset="0"/>
                  <a:ea typeface="ＭＳ Ｐゴシック" charset="0"/>
                </a:defRPr>
              </a:lvl5pPr>
              <a:lvl6pPr marL="457200" eaLnBrk="0" fontAlgn="base" hangingPunct="0">
                <a:spcBef>
                  <a:spcPct val="0"/>
                </a:spcBef>
                <a:spcAft>
                  <a:spcPct val="0"/>
                </a:spcAft>
                <a:defRPr sz="1400">
                  <a:solidFill>
                    <a:schemeClr val="tx1"/>
                  </a:solidFill>
                  <a:latin typeface="Calibri" charset="0"/>
                  <a:ea typeface="ＭＳ Ｐゴシック" charset="0"/>
                </a:defRPr>
              </a:lvl6pPr>
              <a:lvl7pPr marL="914400" eaLnBrk="0" fontAlgn="base" hangingPunct="0">
                <a:spcBef>
                  <a:spcPct val="0"/>
                </a:spcBef>
                <a:spcAft>
                  <a:spcPct val="0"/>
                </a:spcAft>
                <a:defRPr sz="1400">
                  <a:solidFill>
                    <a:schemeClr val="tx1"/>
                  </a:solidFill>
                  <a:latin typeface="Calibri" charset="0"/>
                  <a:ea typeface="ＭＳ Ｐゴシック" charset="0"/>
                </a:defRPr>
              </a:lvl7pPr>
              <a:lvl8pPr marL="1371600" eaLnBrk="0" fontAlgn="base" hangingPunct="0">
                <a:spcBef>
                  <a:spcPct val="0"/>
                </a:spcBef>
                <a:spcAft>
                  <a:spcPct val="0"/>
                </a:spcAft>
                <a:defRPr sz="1400">
                  <a:solidFill>
                    <a:schemeClr val="tx1"/>
                  </a:solidFill>
                  <a:latin typeface="Calibri" charset="0"/>
                  <a:ea typeface="ＭＳ Ｐゴシック" charset="0"/>
                </a:defRPr>
              </a:lvl8pPr>
              <a:lvl9pPr marL="1828800" eaLnBrk="0" fontAlgn="base" hangingPunct="0">
                <a:spcBef>
                  <a:spcPct val="0"/>
                </a:spcBef>
                <a:spcAft>
                  <a:spcPct val="0"/>
                </a:spcAft>
                <a:defRPr sz="1400">
                  <a:solidFill>
                    <a:schemeClr val="tx1"/>
                  </a:solidFill>
                  <a:latin typeface="Calibri" charset="0"/>
                  <a:ea typeface="ＭＳ Ｐゴシック" charset="0"/>
                </a:defRPr>
              </a:lvl9pPr>
            </a:lstStyle>
            <a:p>
              <a:pPr algn="l" eaLnBrk="1" hangingPunct="1">
                <a:buFontTx/>
                <a:buChar char="•"/>
                <a:defRPr/>
              </a:pPr>
              <a:r>
                <a:rPr lang="fr-CA" sz="1000" b="1" dirty="0">
                  <a:solidFill>
                    <a:srgbClr val="000000"/>
                  </a:solidFill>
                  <a:latin typeface="Verdana" charset="0"/>
                </a:rPr>
                <a:t>Consensus sur les valeurs du système</a:t>
              </a:r>
            </a:p>
            <a:p>
              <a:pPr algn="l" eaLnBrk="1" hangingPunct="1">
                <a:buFontTx/>
                <a:buChar char="•"/>
                <a:defRPr/>
              </a:pPr>
              <a:r>
                <a:rPr lang="fr-CA" sz="1000" b="1" dirty="0">
                  <a:solidFill>
                    <a:srgbClr val="000000"/>
                  </a:solidFill>
                  <a:latin typeface="Verdana" charset="0"/>
                </a:rPr>
                <a:t>Qualité de vie au travail:</a:t>
              </a:r>
            </a:p>
            <a:p>
              <a:pPr marL="0" indent="0" algn="l" eaLnBrk="1" hangingPunct="1">
                <a:defRPr/>
              </a:pPr>
              <a:r>
                <a:rPr lang="fr-CA" sz="1000" b="1" dirty="0">
                  <a:solidFill>
                    <a:srgbClr val="000000"/>
                  </a:solidFill>
                  <a:latin typeface="Verdana" charset="0"/>
                </a:rPr>
                <a:t>    . </a:t>
              </a:r>
              <a:r>
                <a:rPr lang="fr-CA" sz="900" b="1" dirty="0">
                  <a:solidFill>
                    <a:srgbClr val="000000"/>
                  </a:solidFill>
                  <a:latin typeface="Verdana" charset="0"/>
                </a:rPr>
                <a:t>Environnement de travail</a:t>
              </a:r>
            </a:p>
            <a:p>
              <a:pPr marL="0" indent="0" algn="l" eaLnBrk="1" hangingPunct="1">
                <a:defRPr/>
              </a:pPr>
              <a:r>
                <a:rPr lang="fr-CA" sz="900" b="1" dirty="0">
                  <a:solidFill>
                    <a:srgbClr val="000000"/>
                  </a:solidFill>
                  <a:latin typeface="Verdana" charset="0"/>
                </a:rPr>
                <a:t>     . Climat organisationnel</a:t>
              </a:r>
            </a:p>
            <a:p>
              <a:pPr marL="0" indent="0" algn="l" eaLnBrk="1" hangingPunct="1">
                <a:defRPr/>
              </a:pPr>
              <a:r>
                <a:rPr lang="fr-CA" sz="900" b="1" dirty="0">
                  <a:solidFill>
                    <a:srgbClr val="000000"/>
                  </a:solidFill>
                  <a:latin typeface="Verdana" charset="0"/>
                </a:rPr>
                <a:t>     . Satisfaction au travail</a:t>
              </a:r>
            </a:p>
            <a:p>
              <a:pPr marL="0" indent="0" algn="l" eaLnBrk="1" hangingPunct="1">
                <a:defRPr/>
              </a:pPr>
              <a:r>
                <a:rPr lang="fr-CA" sz="900" b="1" dirty="0">
                  <a:solidFill>
                    <a:srgbClr val="000000"/>
                  </a:solidFill>
                  <a:latin typeface="Verdana" charset="0"/>
                </a:rPr>
                <a:t>     . Motivation du personnel</a:t>
              </a:r>
            </a:p>
            <a:p>
              <a:pPr marL="0" indent="0" algn="l" eaLnBrk="1" hangingPunct="1">
                <a:defRPr/>
              </a:pPr>
              <a:r>
                <a:rPr lang="fr-CA" sz="900" b="1" dirty="0">
                  <a:solidFill>
                    <a:srgbClr val="000000"/>
                  </a:solidFill>
                  <a:latin typeface="Verdana" charset="0"/>
                </a:rPr>
                <a:t>     . Statut de santé des employés</a:t>
              </a:r>
            </a:p>
          </p:txBody>
        </p:sp>
      </p:grpSp>
    </p:spTree>
    <p:extLst>
      <p:ext uri="{BB962C8B-B14F-4D97-AF65-F5344CB8AC3E}">
        <p14:creationId xmlns:p14="http://schemas.microsoft.com/office/powerpoint/2010/main" val="406215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sz="2400" dirty="0" err="1"/>
              <a:t>EGIPSS</a:t>
            </a:r>
            <a:r>
              <a:rPr lang="fr-FR" sz="2400" dirty="0"/>
              <a:t> permet :</a:t>
            </a:r>
          </a:p>
          <a:p>
            <a:r>
              <a:rPr lang="fr-FR" sz="2400" dirty="0"/>
              <a:t>De rendre compte de la réussite d’une organisation à accomplir simultanément les quatre fonctions qui sont essentielles à son existence. </a:t>
            </a:r>
          </a:p>
          <a:p>
            <a:r>
              <a:rPr lang="fr-FR" sz="2400" dirty="0"/>
              <a:t>De fournir aux décideurs une image multidimensionnelle de performance qui soit respectueuse de la complexité des organisations et des systèmes de santé.</a:t>
            </a:r>
          </a:p>
          <a:p>
            <a:r>
              <a:rPr lang="fr-FR" sz="2400" dirty="0"/>
              <a:t>De structurer des débats autour de la performance entre les différents groupes d’acteurs pour générer un jugement évaluatif partagé qui puisse se traduire en action pour réformer le système de soins. </a:t>
            </a:r>
          </a:p>
          <a:p>
            <a:r>
              <a:rPr lang="fr-FR" sz="2400" dirty="0" err="1"/>
              <a:t>EGIPSS</a:t>
            </a:r>
            <a:r>
              <a:rPr lang="fr-FR" sz="2400" dirty="0"/>
              <a:t> montre qu’il est possible d’évaluer des interventions complexes</a:t>
            </a:r>
          </a:p>
          <a:p>
            <a:endParaRPr lang="fr-FR" sz="2400" dirty="0"/>
          </a:p>
          <a:p>
            <a:endParaRPr lang="fr-FR" dirty="0"/>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26</a:t>
            </a:fld>
            <a:endParaRPr lang="fr-FR" dirty="0"/>
          </a:p>
        </p:txBody>
      </p:sp>
    </p:spTree>
    <p:extLst>
      <p:ext uri="{BB962C8B-B14F-4D97-AF65-F5344CB8AC3E}">
        <p14:creationId xmlns:p14="http://schemas.microsoft.com/office/powerpoint/2010/main" val="3083547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étapes de l’évaluation de la performance</a:t>
            </a:r>
          </a:p>
        </p:txBody>
      </p:sp>
      <p:sp>
        <p:nvSpPr>
          <p:cNvPr id="4" name="Espace réservé du numéro de diapositive 3"/>
          <p:cNvSpPr>
            <a:spLocks noGrp="1"/>
          </p:cNvSpPr>
          <p:nvPr>
            <p:ph type="sldNum" sz="quarter" idx="12"/>
          </p:nvPr>
        </p:nvSpPr>
        <p:spPr/>
        <p:txBody>
          <a:bodyPr/>
          <a:lstStyle/>
          <a:p>
            <a:fld id="{885F5E39-D4C9-467D-972F-20EAB09D60B9}" type="slidenum">
              <a:rPr lang="fr-FR" smtClean="0"/>
              <a:pPr/>
              <a:t>27</a:t>
            </a:fld>
            <a:endParaRPr lang="fr-FR" dirty="0"/>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632848" cy="3168351"/>
          </a:xfrm>
          <a:prstGeom prst="rect">
            <a:avLst/>
          </a:prstGeom>
          <a:noFill/>
          <a:ln>
            <a:noFill/>
          </a:ln>
        </p:spPr>
      </p:pic>
    </p:spTree>
    <p:extLst>
      <p:ext uri="{BB962C8B-B14F-4D97-AF65-F5344CB8AC3E}">
        <p14:creationId xmlns:p14="http://schemas.microsoft.com/office/powerpoint/2010/main" val="429142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7C4E33D-56FE-ED4E-9D3C-FD51A6B4E40C}"/>
              </a:ext>
            </a:extLst>
          </p:cNvPr>
          <p:cNvPicPr>
            <a:picLocks noChangeAspect="1"/>
          </p:cNvPicPr>
          <p:nvPr/>
        </p:nvPicPr>
        <p:blipFill>
          <a:blip r:embed="rId2"/>
          <a:stretch>
            <a:fillRect/>
          </a:stretch>
        </p:blipFill>
        <p:spPr>
          <a:xfrm>
            <a:off x="1384300" y="438150"/>
            <a:ext cx="6375400" cy="5981700"/>
          </a:xfrm>
          <a:prstGeom prst="rect">
            <a:avLst/>
          </a:prstGeom>
        </p:spPr>
      </p:pic>
      <p:sp>
        <p:nvSpPr>
          <p:cNvPr id="3" name="ZoneTexte 2">
            <a:extLst>
              <a:ext uri="{FF2B5EF4-FFF2-40B4-BE49-F238E27FC236}">
                <a16:creationId xmlns:a16="http://schemas.microsoft.com/office/drawing/2014/main" id="{789FF3B4-EEB7-8045-88C3-4CD9B56073B2}"/>
              </a:ext>
            </a:extLst>
          </p:cNvPr>
          <p:cNvSpPr txBox="1"/>
          <p:nvPr/>
        </p:nvSpPr>
        <p:spPr>
          <a:xfrm>
            <a:off x="1653988" y="4665524"/>
            <a:ext cx="5836024" cy="1477328"/>
          </a:xfrm>
          <a:prstGeom prst="rect">
            <a:avLst/>
          </a:prstGeom>
          <a:noFill/>
        </p:spPr>
        <p:txBody>
          <a:bodyPr wrap="square" rtlCol="0">
            <a:spAutoFit/>
          </a:bodyPr>
          <a:lstStyle/>
          <a:p>
            <a:r>
              <a:rPr lang="fr-CA" b="1" dirty="0" err="1">
                <a:solidFill>
                  <a:srgbClr val="FFFF00"/>
                </a:solidFill>
              </a:rPr>
              <a:t>Thiebaut</a:t>
            </a:r>
            <a:r>
              <a:rPr lang="fr-CA" b="1" dirty="0">
                <a:solidFill>
                  <a:srgbClr val="FFFF00"/>
                </a:solidFill>
              </a:rPr>
              <a:t>, G-C; Lavoie, C; </a:t>
            </a:r>
            <a:r>
              <a:rPr lang="fr-CA" b="1" dirty="0" err="1">
                <a:solidFill>
                  <a:srgbClr val="FFFF00"/>
                </a:solidFill>
              </a:rPr>
              <a:t>Labrecque-Pégoraro</a:t>
            </a:r>
            <a:r>
              <a:rPr lang="fr-CA" b="1" dirty="0">
                <a:solidFill>
                  <a:srgbClr val="FFFF00"/>
                </a:solidFill>
              </a:rPr>
              <a:t>, S; Maillet, L</a:t>
            </a:r>
          </a:p>
          <a:p>
            <a:endParaRPr lang="fr-CA" dirty="0">
              <a:solidFill>
                <a:srgbClr val="FFFF00"/>
              </a:solidFill>
            </a:endParaRPr>
          </a:p>
          <a:p>
            <a:r>
              <a:rPr lang="fr-CA" dirty="0">
                <a:solidFill>
                  <a:srgbClr val="FFFF00"/>
                </a:solidFill>
              </a:rPr>
              <a:t>Institut Universitaire de Première Ligne en Santé et Services Sociaux du CIUSSS de l’Estrie - CHUS. </a:t>
            </a:r>
          </a:p>
          <a:p>
            <a:endParaRPr lang="fr-FR" dirty="0">
              <a:solidFill>
                <a:srgbClr val="FFFF00"/>
              </a:solidFill>
            </a:endParaRPr>
          </a:p>
        </p:txBody>
      </p:sp>
    </p:spTree>
    <p:extLst>
      <p:ext uri="{BB962C8B-B14F-4D97-AF65-F5344CB8AC3E}">
        <p14:creationId xmlns:p14="http://schemas.microsoft.com/office/powerpoint/2010/main" val="370440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136D6-A449-7441-B095-05E97C32D1C0}"/>
              </a:ext>
            </a:extLst>
          </p:cNvPr>
          <p:cNvSpPr>
            <a:spLocks noGrp="1"/>
          </p:cNvSpPr>
          <p:nvPr>
            <p:ph type="title"/>
          </p:nvPr>
        </p:nvSpPr>
        <p:spPr/>
        <p:txBody>
          <a:bodyPr/>
          <a:lstStyle/>
          <a:p>
            <a:pPr algn="ctr"/>
            <a:r>
              <a:rPr lang="fr-FR" dirty="0"/>
              <a:t>Plan</a:t>
            </a:r>
          </a:p>
        </p:txBody>
      </p:sp>
      <p:sp>
        <p:nvSpPr>
          <p:cNvPr id="3" name="Espace réservé du contenu 2">
            <a:extLst>
              <a:ext uri="{FF2B5EF4-FFF2-40B4-BE49-F238E27FC236}">
                <a16:creationId xmlns:a16="http://schemas.microsoft.com/office/drawing/2014/main" id="{08A2A070-C267-BD4A-9E0A-E522D91AB28E}"/>
              </a:ext>
            </a:extLst>
          </p:cNvPr>
          <p:cNvSpPr>
            <a:spLocks noGrp="1"/>
          </p:cNvSpPr>
          <p:nvPr>
            <p:ph idx="1"/>
          </p:nvPr>
        </p:nvSpPr>
        <p:spPr/>
        <p:txBody>
          <a:bodyPr>
            <a:normAutofit/>
          </a:bodyPr>
          <a:lstStyle/>
          <a:p>
            <a:endParaRPr lang="fr-FR" dirty="0"/>
          </a:p>
          <a:p>
            <a:pPr marL="514350" indent="-514350">
              <a:buFont typeface="+mj-lt"/>
              <a:buAutoNum type="arabicPeriod"/>
            </a:pPr>
            <a:r>
              <a:rPr lang="fr-FR" dirty="0"/>
              <a:t>La performance : un enjeux incontournable</a:t>
            </a:r>
          </a:p>
          <a:p>
            <a:pPr marL="0" indent="0">
              <a:buNone/>
            </a:pPr>
            <a:r>
              <a:rPr lang="fr-FR" dirty="0"/>
              <a:t> </a:t>
            </a:r>
          </a:p>
        </p:txBody>
      </p:sp>
    </p:spTree>
    <p:extLst>
      <p:ext uri="{BB962C8B-B14F-4D97-AF65-F5344CB8AC3E}">
        <p14:creationId xmlns:p14="http://schemas.microsoft.com/office/powerpoint/2010/main" val="150841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a:extLst>
              <a:ext uri="{FF2B5EF4-FFF2-40B4-BE49-F238E27FC236}">
                <a16:creationId xmlns:a16="http://schemas.microsoft.com/office/drawing/2014/main" id="{CA8DE1F4-2FA3-7448-BBEC-65097129F566}"/>
              </a:ext>
            </a:extLst>
          </p:cNvPr>
          <p:cNvSpPr txBox="1">
            <a:spLocks/>
          </p:cNvSpPr>
          <p:nvPr/>
        </p:nvSpPr>
        <p:spPr>
          <a:xfrm>
            <a:off x="254000" y="2869453"/>
            <a:ext cx="8636000" cy="1841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2"/>
                </a:solidFill>
                <a:latin typeface="Helvetica" pitchFamily="34" charset="0"/>
                <a:ea typeface="+mj-ea"/>
                <a:cs typeface="Helvetica" pitchFamily="34" charset="0"/>
              </a:defRPr>
            </a:lvl1pPr>
          </a:lstStyle>
          <a:p>
            <a:pPr algn="ctr"/>
            <a:r>
              <a:rPr lang="fr-FR" dirty="0">
                <a:solidFill>
                  <a:srgbClr val="FF0000"/>
                </a:solidFill>
              </a:rPr>
              <a:t>La COVID-19 a révélé</a:t>
            </a:r>
            <a:br>
              <a:rPr lang="fr-FR" dirty="0">
                <a:solidFill>
                  <a:srgbClr val="FF0000"/>
                </a:solidFill>
              </a:rPr>
            </a:br>
            <a:r>
              <a:rPr lang="fr-FR" dirty="0">
                <a:solidFill>
                  <a:srgbClr val="FF0000"/>
                </a:solidFill>
              </a:rPr>
              <a:t>les faiblesses du système de santé du Québec</a:t>
            </a:r>
          </a:p>
          <a:p>
            <a:pPr algn="ctr"/>
            <a:endParaRPr lang="fr-FR" dirty="0">
              <a:solidFill>
                <a:srgbClr val="FF0000"/>
              </a:solidFill>
            </a:endParaRPr>
          </a:p>
          <a:p>
            <a:pPr algn="ctr"/>
            <a:endParaRPr lang="fr-FR" dirty="0">
              <a:solidFill>
                <a:srgbClr val="FF0000"/>
              </a:solidFill>
            </a:endParaRPr>
          </a:p>
          <a:p>
            <a:pPr algn="ctr"/>
            <a:r>
              <a:rPr lang="fr-FR" dirty="0">
                <a:solidFill>
                  <a:srgbClr val="FF0000"/>
                </a:solidFill>
              </a:rPr>
              <a:t>Et </a:t>
            </a:r>
          </a:p>
          <a:p>
            <a:pPr algn="ctr"/>
            <a:r>
              <a:rPr lang="fr-FR" dirty="0">
                <a:solidFill>
                  <a:srgbClr val="FF0000"/>
                </a:solidFill>
              </a:rPr>
              <a:t>en général les faiblesses des </a:t>
            </a:r>
            <a:r>
              <a:rPr lang="fr-FR" dirty="0" err="1">
                <a:solidFill>
                  <a:srgbClr val="FF0000"/>
                </a:solidFill>
              </a:rPr>
              <a:t>systémes</a:t>
            </a:r>
            <a:r>
              <a:rPr lang="fr-FR" dirty="0">
                <a:solidFill>
                  <a:srgbClr val="FF0000"/>
                </a:solidFill>
              </a:rPr>
              <a:t> de santé partout dans le monde</a:t>
            </a:r>
          </a:p>
        </p:txBody>
      </p:sp>
    </p:spTree>
    <p:extLst>
      <p:ext uri="{BB962C8B-B14F-4D97-AF65-F5344CB8AC3E}">
        <p14:creationId xmlns:p14="http://schemas.microsoft.com/office/powerpoint/2010/main" val="113344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8DD189-EA55-1E4C-8AAB-63BC0B18E173}"/>
              </a:ext>
            </a:extLst>
          </p:cNvPr>
          <p:cNvSpPr>
            <a:spLocks noGrp="1"/>
          </p:cNvSpPr>
          <p:nvPr>
            <p:ph idx="1"/>
          </p:nvPr>
        </p:nvSpPr>
        <p:spPr>
          <a:xfrm>
            <a:off x="342900" y="987424"/>
            <a:ext cx="8394700" cy="5692776"/>
          </a:xfrm>
        </p:spPr>
        <p:txBody>
          <a:bodyPr>
            <a:normAutofit/>
          </a:bodyPr>
          <a:lstStyle/>
          <a:p>
            <a:r>
              <a:rPr lang="fr-FR" sz="2000" dirty="0"/>
              <a:t>Prise en charge fragmentée et insuffisante des personnes âgées et des personnes dépendantes (domicile, résidences privées, RI, CSHSCL, hôpitaux)</a:t>
            </a:r>
          </a:p>
          <a:p>
            <a:r>
              <a:rPr lang="fr-FR" sz="2000" dirty="0"/>
              <a:t>Manque d’autonomie locale face à des directives centralisés</a:t>
            </a:r>
          </a:p>
          <a:p>
            <a:r>
              <a:rPr lang="fr-FR" sz="2000" dirty="0"/>
              <a:t>Pénuries de personnel soignant (Infirmières, infirmières auxiliaires, préposés aux bénéficiaires, </a:t>
            </a:r>
            <a:r>
              <a:rPr lang="fr-FR" sz="2000" dirty="0" err="1"/>
              <a:t>inhalothérapeutes</a:t>
            </a:r>
            <a:r>
              <a:rPr lang="fr-FR" sz="2000" dirty="0"/>
              <a:t>, travailleurs sociaux, psychologues) dans les établissements.</a:t>
            </a:r>
          </a:p>
          <a:p>
            <a:r>
              <a:rPr lang="fr-FR" sz="2000" dirty="0"/>
              <a:t>Gouvernance déstructurée du personnel (TSO, recours aux agences, salaires insuffisants, absence de ratios patients /professionnels …)</a:t>
            </a:r>
          </a:p>
          <a:p>
            <a:r>
              <a:rPr lang="fr-FR" sz="2000" dirty="0"/>
              <a:t>Absence au travail, épuisement, difficulté de recrutement, déplacement du personnel dans plusieurs établissements</a:t>
            </a:r>
          </a:p>
          <a:p>
            <a:r>
              <a:rPr lang="fr-FR" sz="2000" dirty="0"/>
              <a:t> Soins de proximités insuffisants, soins à domicile  lacunaires et mal organisés</a:t>
            </a:r>
          </a:p>
          <a:p>
            <a:r>
              <a:rPr lang="fr-FR" sz="2000" dirty="0"/>
              <a:t>Système hospitalier incapable de répondre aux besoins générés par la COVID sans délestage.</a:t>
            </a:r>
          </a:p>
          <a:p>
            <a:r>
              <a:rPr lang="fr-FR" sz="2000" dirty="0"/>
              <a:t>Les secteurs les moins prestigieux sur le plan médical ont le plus souffert (Rapport sur la DPJ, santé mentale, violences envers les femmes, etc.)</a:t>
            </a:r>
          </a:p>
          <a:p>
            <a:endParaRPr lang="fr-FR" sz="2000" dirty="0"/>
          </a:p>
        </p:txBody>
      </p:sp>
    </p:spTree>
    <p:extLst>
      <p:ext uri="{BB962C8B-B14F-4D97-AF65-F5344CB8AC3E}">
        <p14:creationId xmlns:p14="http://schemas.microsoft.com/office/powerpoint/2010/main" val="91871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40" name="Text Box 24"/>
          <p:cNvSpPr txBox="1">
            <a:spLocks noChangeArrowheads="1"/>
          </p:cNvSpPr>
          <p:nvPr>
            <p:custDataLst>
              <p:tags r:id="rId1"/>
            </p:custDataLst>
          </p:nvPr>
        </p:nvSpPr>
        <p:spPr bwMode="auto">
          <a:xfrm>
            <a:off x="1619672" y="300594"/>
            <a:ext cx="5715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2000" b="1">
                <a:solidFill>
                  <a:schemeClr val="accent1">
                    <a:lumMod val="75000"/>
                  </a:schemeClr>
                </a:solidFill>
                <a:latin typeface="Comic Sans MS" charset="0"/>
              </a:rPr>
              <a:t>Trajectoire d’évolution du système de santé</a:t>
            </a:r>
            <a:endParaRPr lang="fr-CA" sz="2000">
              <a:solidFill>
                <a:schemeClr val="accent1">
                  <a:lumMod val="75000"/>
                </a:schemeClr>
              </a:solidFill>
              <a:latin typeface="Times" charset="0"/>
            </a:endParaRPr>
          </a:p>
        </p:txBody>
      </p:sp>
      <p:sp>
        <p:nvSpPr>
          <p:cNvPr id="2" name="Espace réservé du numéro de diapositive 1"/>
          <p:cNvSpPr>
            <a:spLocks noGrp="1"/>
          </p:cNvSpPr>
          <p:nvPr>
            <p:ph type="sldNum" sz="quarter" idx="12"/>
          </p:nvPr>
        </p:nvSpPr>
        <p:spPr/>
        <p:txBody>
          <a:bodyPr/>
          <a:lstStyle/>
          <a:p>
            <a:fld id="{885F5E39-D4C9-467D-972F-20EAB09D60B9}" type="slidenum">
              <a:rPr lang="fr-FR" smtClean="0"/>
              <a:pPr/>
              <a:t>6</a:t>
            </a:fld>
            <a:endParaRPr lang="fr-FR"/>
          </a:p>
        </p:txBody>
      </p:sp>
      <p:sp>
        <p:nvSpPr>
          <p:cNvPr id="444418" name="Rectangle 2"/>
          <p:cNvSpPr>
            <a:spLocks noChangeArrowheads="1"/>
          </p:cNvSpPr>
          <p:nvPr>
            <p:custDataLst>
              <p:tags r:id="rId2"/>
            </p:custDataLst>
          </p:nvPr>
        </p:nvSpPr>
        <p:spPr bwMode="auto">
          <a:xfrm>
            <a:off x="1904199" y="1556794"/>
            <a:ext cx="6239364" cy="4071370"/>
          </a:xfrm>
          <a:prstGeom prst="rect">
            <a:avLst/>
          </a:prstGeom>
          <a:solidFill>
            <a:srgbClr val="D4DAE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fr-FR" sz="2400" baseline="-25000">
              <a:solidFill>
                <a:srgbClr val="FFFB00"/>
              </a:solidFill>
              <a:latin typeface="Times" charset="0"/>
            </a:endParaRPr>
          </a:p>
        </p:txBody>
      </p:sp>
      <p:sp>
        <p:nvSpPr>
          <p:cNvPr id="444420" name="AutoShape 4"/>
          <p:cNvSpPr>
            <a:spLocks noChangeArrowheads="1"/>
          </p:cNvSpPr>
          <p:nvPr>
            <p:custDataLst>
              <p:tags r:id="rId3"/>
            </p:custDataLst>
          </p:nvPr>
        </p:nvSpPr>
        <p:spPr bwMode="auto">
          <a:xfrm>
            <a:off x="1666509" y="2371068"/>
            <a:ext cx="3327661" cy="438455"/>
          </a:xfrm>
          <a:prstGeom prst="righ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1" name="AutoShape 5"/>
          <p:cNvSpPr>
            <a:spLocks noChangeArrowheads="1"/>
          </p:cNvSpPr>
          <p:nvPr>
            <p:custDataLst>
              <p:tags r:id="rId4"/>
            </p:custDataLst>
          </p:nvPr>
        </p:nvSpPr>
        <p:spPr bwMode="auto">
          <a:xfrm>
            <a:off x="1676413" y="2621614"/>
            <a:ext cx="3327661" cy="438455"/>
          </a:xfrm>
          <a:prstGeom prst="righ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3" name="AutoShape 7"/>
          <p:cNvSpPr>
            <a:spLocks noChangeArrowheads="1"/>
          </p:cNvSpPr>
          <p:nvPr>
            <p:custDataLst>
              <p:tags r:id="rId5"/>
            </p:custDataLst>
          </p:nvPr>
        </p:nvSpPr>
        <p:spPr bwMode="auto">
          <a:xfrm>
            <a:off x="1666509" y="3373251"/>
            <a:ext cx="3446506" cy="438455"/>
          </a:xfrm>
          <a:prstGeom prst="rightArrow">
            <a:avLst>
              <a:gd name="adj1" fmla="val 50000"/>
              <a:gd name="adj2" fmla="val 207143"/>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4" name="Arc 8"/>
          <p:cNvSpPr>
            <a:spLocks/>
          </p:cNvSpPr>
          <p:nvPr>
            <p:custDataLst>
              <p:tags r:id="rId6"/>
            </p:custDataLst>
          </p:nvPr>
        </p:nvSpPr>
        <p:spPr bwMode="auto">
          <a:xfrm flipV="1">
            <a:off x="1933910" y="3056155"/>
            <a:ext cx="4545822" cy="2572010"/>
          </a:xfrm>
          <a:custGeom>
            <a:avLst/>
            <a:gdLst>
              <a:gd name="G0" fmla="+- 741 0 0"/>
              <a:gd name="G1" fmla="+- 21600 0 0"/>
              <a:gd name="G2" fmla="+- 21600 0 0"/>
              <a:gd name="T0" fmla="*/ 0 w 22341"/>
              <a:gd name="T1" fmla="*/ 13 h 22173"/>
              <a:gd name="T2" fmla="*/ 22333 w 22341"/>
              <a:gd name="T3" fmla="*/ 22173 h 22173"/>
              <a:gd name="T4" fmla="*/ 741 w 22341"/>
              <a:gd name="T5" fmla="*/ 21600 h 22173"/>
            </a:gdLst>
            <a:ahLst/>
            <a:cxnLst>
              <a:cxn ang="0">
                <a:pos x="T0" y="T1"/>
              </a:cxn>
              <a:cxn ang="0">
                <a:pos x="T2" y="T3"/>
              </a:cxn>
              <a:cxn ang="0">
                <a:pos x="T4" y="T5"/>
              </a:cxn>
            </a:cxnLst>
            <a:rect l="0" t="0" r="r" b="b"/>
            <a:pathLst>
              <a:path w="22341" h="22173" fill="none" extrusionOk="0">
                <a:moveTo>
                  <a:pt x="-1" y="12"/>
                </a:moveTo>
                <a:cubicBezTo>
                  <a:pt x="246" y="4"/>
                  <a:pt x="493" y="-1"/>
                  <a:pt x="741" y="-1"/>
                </a:cubicBezTo>
                <a:cubicBezTo>
                  <a:pt x="12670" y="0"/>
                  <a:pt x="22341" y="9670"/>
                  <a:pt x="22341" y="21600"/>
                </a:cubicBezTo>
                <a:cubicBezTo>
                  <a:pt x="22341" y="21791"/>
                  <a:pt x="22338" y="21982"/>
                  <a:pt x="22333" y="22173"/>
                </a:cubicBezTo>
              </a:path>
              <a:path w="22341" h="22173" stroke="0" extrusionOk="0">
                <a:moveTo>
                  <a:pt x="-1" y="12"/>
                </a:moveTo>
                <a:cubicBezTo>
                  <a:pt x="246" y="4"/>
                  <a:pt x="493" y="-1"/>
                  <a:pt x="741" y="-1"/>
                </a:cubicBezTo>
                <a:cubicBezTo>
                  <a:pt x="12670" y="0"/>
                  <a:pt x="22341" y="9670"/>
                  <a:pt x="22341" y="21600"/>
                </a:cubicBezTo>
                <a:cubicBezTo>
                  <a:pt x="22341" y="21791"/>
                  <a:pt x="22338" y="21982"/>
                  <a:pt x="22333" y="22173"/>
                </a:cubicBezTo>
                <a:lnTo>
                  <a:pt x="741" y="21600"/>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5" name="Arc 9"/>
          <p:cNvSpPr>
            <a:spLocks/>
          </p:cNvSpPr>
          <p:nvPr>
            <p:custDataLst>
              <p:tags r:id="rId7"/>
            </p:custDataLst>
          </p:nvPr>
        </p:nvSpPr>
        <p:spPr bwMode="auto">
          <a:xfrm flipV="1">
            <a:off x="1904199" y="2934796"/>
            <a:ext cx="3803041" cy="2004367"/>
          </a:xfrm>
          <a:custGeom>
            <a:avLst/>
            <a:gdLst>
              <a:gd name="G0" fmla="+- 686 0 0"/>
              <a:gd name="G1" fmla="+- 21600 0 0"/>
              <a:gd name="G2" fmla="+- 21600 0 0"/>
              <a:gd name="T0" fmla="*/ 0 w 22258"/>
              <a:gd name="T1" fmla="*/ 11 h 21600"/>
              <a:gd name="T2" fmla="*/ 22258 w 22258"/>
              <a:gd name="T3" fmla="*/ 20510 h 21600"/>
              <a:gd name="T4" fmla="*/ 686 w 22258"/>
              <a:gd name="T5" fmla="*/ 21600 h 21600"/>
            </a:gdLst>
            <a:ahLst/>
            <a:cxnLst>
              <a:cxn ang="0">
                <a:pos x="T0" y="T1"/>
              </a:cxn>
              <a:cxn ang="0">
                <a:pos x="T2" y="T3"/>
              </a:cxn>
              <a:cxn ang="0">
                <a:pos x="T4" y="T5"/>
              </a:cxn>
            </a:cxnLst>
            <a:rect l="0" t="0" r="r" b="b"/>
            <a:pathLst>
              <a:path w="22258" h="21600" fill="none" extrusionOk="0">
                <a:moveTo>
                  <a:pt x="-1" y="10"/>
                </a:moveTo>
                <a:cubicBezTo>
                  <a:pt x="228" y="3"/>
                  <a:pt x="457" y="-1"/>
                  <a:pt x="686" y="-1"/>
                </a:cubicBezTo>
                <a:cubicBezTo>
                  <a:pt x="12191" y="-1"/>
                  <a:pt x="21677" y="9018"/>
                  <a:pt x="22258" y="20509"/>
                </a:cubicBezTo>
              </a:path>
              <a:path w="22258" h="21600" stroke="0" extrusionOk="0">
                <a:moveTo>
                  <a:pt x="-1" y="10"/>
                </a:moveTo>
                <a:cubicBezTo>
                  <a:pt x="228" y="3"/>
                  <a:pt x="457" y="-1"/>
                  <a:pt x="686" y="-1"/>
                </a:cubicBezTo>
                <a:cubicBezTo>
                  <a:pt x="12191" y="-1"/>
                  <a:pt x="21677" y="9018"/>
                  <a:pt x="22258" y="20509"/>
                </a:cubicBezTo>
                <a:lnTo>
                  <a:pt x="686" y="21600"/>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444426" name="Group 10"/>
          <p:cNvGrpSpPr>
            <a:grpSpLocks/>
          </p:cNvGrpSpPr>
          <p:nvPr>
            <p:custDataLst>
              <p:tags r:id="rId8"/>
            </p:custDataLst>
          </p:nvPr>
        </p:nvGrpSpPr>
        <p:grpSpPr bwMode="auto">
          <a:xfrm rot="21383781">
            <a:off x="5469550" y="2371068"/>
            <a:ext cx="1069605" cy="1002183"/>
            <a:chOff x="3312" y="1248"/>
            <a:chExt cx="864" cy="768"/>
          </a:xfrm>
        </p:grpSpPr>
        <p:sp>
          <p:nvSpPr>
            <p:cNvPr id="444427" name="Line 11"/>
            <p:cNvSpPr>
              <a:spLocks noChangeShapeType="1"/>
            </p:cNvSpPr>
            <p:nvPr/>
          </p:nvSpPr>
          <p:spPr bwMode="auto">
            <a:xfrm flipH="1">
              <a:off x="3312" y="1248"/>
              <a:ext cx="672" cy="67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8" name="Line 12"/>
            <p:cNvSpPr>
              <a:spLocks noChangeShapeType="1"/>
            </p:cNvSpPr>
            <p:nvPr/>
          </p:nvSpPr>
          <p:spPr bwMode="auto">
            <a:xfrm>
              <a:off x="3984" y="1248"/>
              <a:ext cx="192" cy="7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444429" name="Text Box 13"/>
          <p:cNvSpPr txBox="1">
            <a:spLocks noChangeArrowheads="1"/>
          </p:cNvSpPr>
          <p:nvPr>
            <p:custDataLst>
              <p:tags r:id="rId9"/>
            </p:custDataLst>
          </p:nvPr>
        </p:nvSpPr>
        <p:spPr bwMode="auto">
          <a:xfrm>
            <a:off x="1979713" y="2656331"/>
            <a:ext cx="237071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fr-CA" sz="1200" b="1">
                <a:latin typeface="Times" charset="0"/>
              </a:rPr>
              <a:t>Développement des technologies</a:t>
            </a:r>
          </a:p>
        </p:txBody>
      </p:sp>
      <p:sp>
        <p:nvSpPr>
          <p:cNvPr id="444430" name="Text Box 14"/>
          <p:cNvSpPr txBox="1">
            <a:spLocks noChangeArrowheads="1"/>
          </p:cNvSpPr>
          <p:nvPr>
            <p:custDataLst>
              <p:tags r:id="rId10"/>
            </p:custDataLst>
          </p:nvPr>
        </p:nvSpPr>
        <p:spPr bwMode="auto">
          <a:xfrm>
            <a:off x="2082467" y="3435888"/>
            <a:ext cx="270555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fr-CA" sz="1200" b="1" dirty="0">
                <a:latin typeface="Times" charset="0"/>
              </a:rPr>
              <a:t>Changements environnementaux, nouveaux risques pour la santé (virus, pollution, etc.)</a:t>
            </a:r>
          </a:p>
        </p:txBody>
      </p:sp>
      <p:sp>
        <p:nvSpPr>
          <p:cNvPr id="444432" name="Text Box 16"/>
          <p:cNvSpPr txBox="1">
            <a:spLocks noChangeArrowheads="1"/>
          </p:cNvSpPr>
          <p:nvPr>
            <p:custDataLst>
              <p:tags r:id="rId11"/>
            </p:custDataLst>
          </p:nvPr>
        </p:nvSpPr>
        <p:spPr bwMode="auto">
          <a:xfrm rot="10800000" flipV="1">
            <a:off x="2082467" y="2420478"/>
            <a:ext cx="219863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200" b="1">
                <a:latin typeface="Times" charset="0"/>
              </a:rPr>
              <a:t>Nouvelles connaissances</a:t>
            </a:r>
          </a:p>
        </p:txBody>
      </p:sp>
      <p:sp>
        <p:nvSpPr>
          <p:cNvPr id="444433" name="Text Box 17"/>
          <p:cNvSpPr txBox="1">
            <a:spLocks noChangeArrowheads="1"/>
          </p:cNvSpPr>
          <p:nvPr>
            <p:custDataLst>
              <p:tags r:id="rId12"/>
            </p:custDataLst>
          </p:nvPr>
        </p:nvSpPr>
        <p:spPr bwMode="auto">
          <a:xfrm rot="18748397">
            <a:off x="4981463" y="3465962"/>
            <a:ext cx="167552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b="1" i="1">
                <a:latin typeface="Arial" charset="0"/>
              </a:rPr>
              <a:t>Statu quo</a:t>
            </a:r>
            <a:endParaRPr lang="fr-CA">
              <a:latin typeface="Arial" charset="0"/>
            </a:endParaRPr>
          </a:p>
        </p:txBody>
      </p:sp>
      <p:sp>
        <p:nvSpPr>
          <p:cNvPr id="444434" name="Text Box 18"/>
          <p:cNvSpPr txBox="1">
            <a:spLocks noChangeArrowheads="1"/>
          </p:cNvSpPr>
          <p:nvPr>
            <p:custDataLst>
              <p:tags r:id="rId13"/>
            </p:custDataLst>
          </p:nvPr>
        </p:nvSpPr>
        <p:spPr bwMode="auto">
          <a:xfrm>
            <a:off x="2471456" y="5697973"/>
            <a:ext cx="4753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1960</a:t>
            </a:r>
            <a:endParaRPr lang="fr-CA" sz="1100">
              <a:latin typeface="Times" charset="0"/>
            </a:endParaRPr>
          </a:p>
        </p:txBody>
      </p:sp>
      <p:sp>
        <p:nvSpPr>
          <p:cNvPr id="444435" name="Text Box 19"/>
          <p:cNvSpPr txBox="1">
            <a:spLocks noChangeArrowheads="1"/>
          </p:cNvSpPr>
          <p:nvPr>
            <p:custDataLst>
              <p:tags r:id="rId14"/>
            </p:custDataLst>
          </p:nvPr>
        </p:nvSpPr>
        <p:spPr bwMode="auto">
          <a:xfrm>
            <a:off x="3201452" y="5697973"/>
            <a:ext cx="4753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1970</a:t>
            </a:r>
            <a:endParaRPr lang="fr-CA" sz="1100">
              <a:latin typeface="Times" charset="0"/>
            </a:endParaRPr>
          </a:p>
        </p:txBody>
      </p:sp>
      <p:sp>
        <p:nvSpPr>
          <p:cNvPr id="444436" name="Text Box 20"/>
          <p:cNvSpPr txBox="1">
            <a:spLocks noChangeArrowheads="1"/>
          </p:cNvSpPr>
          <p:nvPr>
            <p:custDataLst>
              <p:tags r:id="rId15"/>
            </p:custDataLst>
          </p:nvPr>
        </p:nvSpPr>
        <p:spPr bwMode="auto">
          <a:xfrm>
            <a:off x="3875294" y="5697973"/>
            <a:ext cx="4753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1980</a:t>
            </a:r>
            <a:endParaRPr lang="fr-CA" sz="1100">
              <a:latin typeface="Times" charset="0"/>
            </a:endParaRPr>
          </a:p>
        </p:txBody>
      </p:sp>
      <p:sp>
        <p:nvSpPr>
          <p:cNvPr id="444437" name="Text Box 21"/>
          <p:cNvSpPr txBox="1">
            <a:spLocks noChangeArrowheads="1"/>
          </p:cNvSpPr>
          <p:nvPr>
            <p:custDataLst>
              <p:tags r:id="rId16"/>
            </p:custDataLst>
          </p:nvPr>
        </p:nvSpPr>
        <p:spPr bwMode="auto">
          <a:xfrm>
            <a:off x="4549136" y="5697973"/>
            <a:ext cx="4753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1990</a:t>
            </a:r>
            <a:endParaRPr lang="fr-CA" sz="1100">
              <a:latin typeface="Times" charset="0"/>
            </a:endParaRPr>
          </a:p>
        </p:txBody>
      </p:sp>
      <p:sp>
        <p:nvSpPr>
          <p:cNvPr id="444438" name="Text Box 22"/>
          <p:cNvSpPr txBox="1">
            <a:spLocks noChangeArrowheads="1"/>
          </p:cNvSpPr>
          <p:nvPr>
            <p:custDataLst>
              <p:tags r:id="rId17"/>
            </p:custDataLst>
          </p:nvPr>
        </p:nvSpPr>
        <p:spPr bwMode="auto">
          <a:xfrm>
            <a:off x="5222978" y="5697973"/>
            <a:ext cx="4753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2000</a:t>
            </a:r>
            <a:endParaRPr lang="fr-CA" sz="1100">
              <a:latin typeface="Times" charset="0"/>
            </a:endParaRPr>
          </a:p>
        </p:txBody>
      </p:sp>
      <p:sp>
        <p:nvSpPr>
          <p:cNvPr id="444441" name="Line 25"/>
          <p:cNvSpPr>
            <a:spLocks noChangeShapeType="1"/>
          </p:cNvSpPr>
          <p:nvPr>
            <p:custDataLst>
              <p:tags r:id="rId18"/>
            </p:custDataLst>
          </p:nvPr>
        </p:nvSpPr>
        <p:spPr bwMode="auto">
          <a:xfrm>
            <a:off x="1911370" y="5733256"/>
            <a:ext cx="6477054" cy="0"/>
          </a:xfrm>
          <a:prstGeom prst="line">
            <a:avLst/>
          </a:prstGeom>
          <a:noFill/>
          <a:ln w="76200" cmpd="tri">
            <a:solidFill>
              <a:srgbClr val="CC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42" name="Text Box 26"/>
          <p:cNvSpPr txBox="1">
            <a:spLocks noChangeArrowheads="1"/>
          </p:cNvSpPr>
          <p:nvPr>
            <p:custDataLst>
              <p:tags r:id="rId19"/>
            </p:custDataLst>
          </p:nvPr>
        </p:nvSpPr>
        <p:spPr bwMode="auto">
          <a:xfrm>
            <a:off x="1779741" y="5697973"/>
            <a:ext cx="4753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1950</a:t>
            </a:r>
            <a:endParaRPr lang="fr-CA" sz="1100">
              <a:latin typeface="Times" charset="0"/>
            </a:endParaRPr>
          </a:p>
        </p:txBody>
      </p:sp>
      <p:sp>
        <p:nvSpPr>
          <p:cNvPr id="444444" name="WordArt 28"/>
          <p:cNvSpPr>
            <a:spLocks noChangeArrowheads="1" noChangeShapeType="1" noTextEdit="1"/>
          </p:cNvSpPr>
          <p:nvPr>
            <p:custDataLst>
              <p:tags r:id="rId20"/>
            </p:custDataLst>
          </p:nvPr>
        </p:nvSpPr>
        <p:spPr bwMode="auto">
          <a:xfrm>
            <a:off x="2795537" y="4500707"/>
            <a:ext cx="2139210" cy="939547"/>
          </a:xfrm>
          <a:prstGeom prst="rect">
            <a:avLst/>
          </a:prstGeom>
          <a:extLst>
            <a:ext uri="{AF507438-7753-43e0-B8FC-AC1667EBCBE1}">
              <a14:hiddenEffects xmlns="" xmlns:a14="http://schemas.microsoft.com/office/drawing/2010/main">
                <a:effectLst/>
              </a14:hiddenEffects>
            </a:ext>
          </a:extLst>
        </p:spPr>
        <p:txBody>
          <a:bodyPr wrap="none" fromWordArt="1">
            <a:prstTxWarp prst="textSlantUp">
              <a:avLst>
                <a:gd name="adj" fmla="val 55556"/>
              </a:avLst>
            </a:prstTxWarp>
          </a:bodyPr>
          <a:lstStyle/>
          <a:p>
            <a:pPr algn="ctr"/>
            <a:r>
              <a:rPr lang="fr-FR" sz="1600" kern="10">
                <a:ln w="9525">
                  <a:solidFill>
                    <a:srgbClr val="000000"/>
                  </a:solidFill>
                  <a:round/>
                  <a:headEnd/>
                  <a:tailEnd/>
                </a:ln>
                <a:solidFill>
                  <a:srgbClr val="000000"/>
                </a:solidFill>
                <a:latin typeface="Times New Roman"/>
                <a:ea typeface="Times New Roman"/>
                <a:cs typeface="Times New Roman"/>
              </a:rPr>
              <a:t>Dynamique d'évolution du </a:t>
            </a:r>
          </a:p>
          <a:p>
            <a:pPr algn="ctr"/>
            <a:r>
              <a:rPr lang="fr-FR" sz="1600" kern="10">
                <a:ln w="9525">
                  <a:solidFill>
                    <a:srgbClr val="000000"/>
                  </a:solidFill>
                  <a:round/>
                  <a:headEnd/>
                  <a:tailEnd/>
                </a:ln>
                <a:solidFill>
                  <a:srgbClr val="000000"/>
                </a:solidFill>
                <a:latin typeface="Times New Roman"/>
                <a:ea typeface="Times New Roman"/>
                <a:cs typeface="Times New Roman"/>
              </a:rPr>
              <a:t>système de santé</a:t>
            </a:r>
          </a:p>
        </p:txBody>
      </p:sp>
      <p:sp>
        <p:nvSpPr>
          <p:cNvPr id="444445" name="AutoShape 29"/>
          <p:cNvSpPr>
            <a:spLocks noChangeArrowheads="1"/>
          </p:cNvSpPr>
          <p:nvPr>
            <p:custDataLst>
              <p:tags r:id="rId21"/>
            </p:custDataLst>
          </p:nvPr>
        </p:nvSpPr>
        <p:spPr bwMode="auto">
          <a:xfrm>
            <a:off x="1666509" y="3122705"/>
            <a:ext cx="3446506" cy="438455"/>
          </a:xfrm>
          <a:prstGeom prst="rightArrow">
            <a:avLst>
              <a:gd name="adj1" fmla="val 50000"/>
              <a:gd name="adj2" fmla="val 207143"/>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46" name="Text Box 30"/>
          <p:cNvSpPr txBox="1">
            <a:spLocks noChangeArrowheads="1"/>
          </p:cNvSpPr>
          <p:nvPr>
            <p:custDataLst>
              <p:tags r:id="rId22"/>
            </p:custDataLst>
          </p:nvPr>
        </p:nvSpPr>
        <p:spPr bwMode="auto">
          <a:xfrm>
            <a:off x="2082467" y="3185343"/>
            <a:ext cx="219863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200" b="1">
                <a:latin typeface="Times" charset="0"/>
              </a:rPr>
              <a:t>Transition démographique</a:t>
            </a:r>
          </a:p>
        </p:txBody>
      </p:sp>
      <p:sp>
        <p:nvSpPr>
          <p:cNvPr id="33" name="Text Box 22"/>
          <p:cNvSpPr txBox="1">
            <a:spLocks noChangeArrowheads="1"/>
          </p:cNvSpPr>
          <p:nvPr>
            <p:custDataLst>
              <p:tags r:id="rId23"/>
            </p:custDataLst>
          </p:nvPr>
        </p:nvSpPr>
        <p:spPr bwMode="auto">
          <a:xfrm>
            <a:off x="5896820" y="5697973"/>
            <a:ext cx="4753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2010</a:t>
            </a:r>
            <a:endParaRPr lang="fr-CA" sz="1100">
              <a:latin typeface="Times" charset="0"/>
            </a:endParaRPr>
          </a:p>
        </p:txBody>
      </p:sp>
      <p:sp>
        <p:nvSpPr>
          <p:cNvPr id="444419" name="Text Box 3"/>
          <p:cNvSpPr txBox="1">
            <a:spLocks noChangeArrowheads="1"/>
          </p:cNvSpPr>
          <p:nvPr>
            <p:custDataLst>
              <p:tags r:id="rId24"/>
            </p:custDataLst>
          </p:nvPr>
        </p:nvSpPr>
        <p:spPr bwMode="auto">
          <a:xfrm>
            <a:off x="1907704" y="1575574"/>
            <a:ext cx="2869704" cy="5300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lnSpc>
                <a:spcPct val="80000"/>
              </a:lnSpc>
              <a:spcBef>
                <a:spcPct val="50000"/>
              </a:spcBef>
            </a:pPr>
            <a:r>
              <a:rPr lang="fr-FR" sz="2000" baseline="-25000">
                <a:latin typeface="Times" charset="0"/>
              </a:rPr>
              <a:t>Contexte social, économique, culturel,</a:t>
            </a:r>
          </a:p>
          <a:p>
            <a:pPr eaLnBrk="0" hangingPunct="0">
              <a:lnSpc>
                <a:spcPct val="80000"/>
              </a:lnSpc>
              <a:spcBef>
                <a:spcPct val="50000"/>
              </a:spcBef>
            </a:pPr>
            <a:r>
              <a:rPr lang="fr-FR" sz="2000" baseline="-25000">
                <a:latin typeface="Times" charset="0"/>
              </a:rPr>
              <a:t> physique, historique</a:t>
            </a:r>
          </a:p>
        </p:txBody>
      </p:sp>
      <p:sp>
        <p:nvSpPr>
          <p:cNvPr id="31" name="ZoneTexte 30"/>
          <p:cNvSpPr txBox="1"/>
          <p:nvPr/>
        </p:nvSpPr>
        <p:spPr>
          <a:xfrm>
            <a:off x="0" y="3266400"/>
            <a:ext cx="1619672" cy="738664"/>
          </a:xfrm>
          <a:prstGeom prst="rect">
            <a:avLst/>
          </a:prstGeom>
          <a:solidFill>
            <a:srgbClr val="FFFACF"/>
          </a:solidFill>
        </p:spPr>
        <p:txBody>
          <a:bodyPr wrap="square" rtlCol="0">
            <a:spAutoFit/>
          </a:bodyPr>
          <a:lstStyle/>
          <a:p>
            <a:r>
              <a:rPr lang="fr-FR" sz="1400" dirty="0"/>
              <a:t>Accroissement des besoins de services de santé</a:t>
            </a:r>
          </a:p>
        </p:txBody>
      </p:sp>
      <p:sp>
        <p:nvSpPr>
          <p:cNvPr id="32" name="ZoneTexte 31"/>
          <p:cNvSpPr txBox="1"/>
          <p:nvPr/>
        </p:nvSpPr>
        <p:spPr>
          <a:xfrm>
            <a:off x="0" y="2186861"/>
            <a:ext cx="1619672" cy="954107"/>
          </a:xfrm>
          <a:prstGeom prst="rect">
            <a:avLst/>
          </a:prstGeom>
          <a:solidFill>
            <a:schemeClr val="accent6">
              <a:lumMod val="40000"/>
              <a:lumOff val="60000"/>
            </a:schemeClr>
          </a:solidFill>
        </p:spPr>
        <p:txBody>
          <a:bodyPr wrap="square" rtlCol="0">
            <a:spAutoFit/>
          </a:bodyPr>
          <a:lstStyle/>
          <a:p>
            <a:r>
              <a:rPr lang="fr-FR" sz="1400"/>
              <a:t>Élargissement et transformation du domaine d’action de la médecine</a:t>
            </a:r>
          </a:p>
        </p:txBody>
      </p:sp>
      <p:sp>
        <p:nvSpPr>
          <p:cNvPr id="34" name="Text Box 22"/>
          <p:cNvSpPr txBox="1">
            <a:spLocks noChangeArrowheads="1"/>
          </p:cNvSpPr>
          <p:nvPr>
            <p:custDataLst>
              <p:tags r:id="rId25"/>
            </p:custDataLst>
          </p:nvPr>
        </p:nvSpPr>
        <p:spPr bwMode="auto">
          <a:xfrm>
            <a:off x="6444208" y="5697973"/>
            <a:ext cx="47538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2020</a:t>
            </a:r>
            <a:endParaRPr lang="fr-CA" sz="1100">
              <a:latin typeface="Times" charset="0"/>
            </a:endParaRPr>
          </a:p>
        </p:txBody>
      </p:sp>
    </p:spTree>
    <p:extLst>
      <p:ext uri="{BB962C8B-B14F-4D97-AF65-F5344CB8AC3E}">
        <p14:creationId xmlns:p14="http://schemas.microsoft.com/office/powerpoint/2010/main" val="172734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40" name="Text Box 24"/>
          <p:cNvSpPr txBox="1">
            <a:spLocks noChangeArrowheads="1"/>
          </p:cNvSpPr>
          <p:nvPr>
            <p:custDataLst>
              <p:tags r:id="rId1"/>
            </p:custDataLst>
          </p:nvPr>
        </p:nvSpPr>
        <p:spPr bwMode="auto">
          <a:xfrm>
            <a:off x="1619672" y="260648"/>
            <a:ext cx="571500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fr-CA" sz="3200" b="1" dirty="0">
                <a:solidFill>
                  <a:schemeClr val="accent1">
                    <a:lumMod val="75000"/>
                  </a:schemeClr>
                </a:solidFill>
                <a:latin typeface="Comic Sans MS" charset="0"/>
              </a:rPr>
              <a:t>La crise</a:t>
            </a:r>
            <a:endParaRPr lang="fr-CA" sz="3200" dirty="0">
              <a:solidFill>
                <a:schemeClr val="accent1">
                  <a:lumMod val="75000"/>
                </a:schemeClr>
              </a:solidFill>
              <a:latin typeface="Times" charset="0"/>
            </a:endParaRPr>
          </a:p>
        </p:txBody>
      </p:sp>
      <p:sp>
        <p:nvSpPr>
          <p:cNvPr id="2" name="Espace réservé du numéro de diapositive 1"/>
          <p:cNvSpPr>
            <a:spLocks noGrp="1"/>
          </p:cNvSpPr>
          <p:nvPr>
            <p:ph type="sldNum" sz="quarter" idx="12"/>
          </p:nvPr>
        </p:nvSpPr>
        <p:spPr/>
        <p:txBody>
          <a:bodyPr/>
          <a:lstStyle/>
          <a:p>
            <a:fld id="{885F5E39-D4C9-467D-972F-20EAB09D60B9}" type="slidenum">
              <a:rPr lang="fr-FR" smtClean="0"/>
              <a:pPr/>
              <a:t>7</a:t>
            </a:fld>
            <a:endParaRPr lang="fr-FR"/>
          </a:p>
        </p:txBody>
      </p:sp>
      <p:grpSp>
        <p:nvGrpSpPr>
          <p:cNvPr id="6" name="Grouper 5"/>
          <p:cNvGrpSpPr/>
          <p:nvPr/>
        </p:nvGrpSpPr>
        <p:grpSpPr>
          <a:xfrm>
            <a:off x="1234461" y="1556794"/>
            <a:ext cx="6672827" cy="4438074"/>
            <a:chOff x="1234461" y="1556792"/>
            <a:chExt cx="6672827" cy="4438067"/>
          </a:xfrm>
        </p:grpSpPr>
        <p:grpSp>
          <p:nvGrpSpPr>
            <p:cNvPr id="4" name="Grouper 3"/>
            <p:cNvGrpSpPr/>
            <p:nvPr/>
          </p:nvGrpSpPr>
          <p:grpSpPr>
            <a:xfrm>
              <a:off x="1234461" y="1556792"/>
              <a:ext cx="6672827" cy="4438067"/>
              <a:chOff x="381000" y="1104933"/>
              <a:chExt cx="8556848" cy="5399112"/>
            </a:xfrm>
          </p:grpSpPr>
          <p:sp>
            <p:nvSpPr>
              <p:cNvPr id="444418" name="Rectangle 2"/>
              <p:cNvSpPr>
                <a:spLocks noChangeArrowheads="1"/>
              </p:cNvSpPr>
              <p:nvPr>
                <p:custDataLst>
                  <p:tags r:id="rId3"/>
                </p:custDataLst>
              </p:nvPr>
            </p:nvSpPr>
            <p:spPr bwMode="auto">
              <a:xfrm>
                <a:off x="685800" y="1104933"/>
                <a:ext cx="8001000" cy="4953000"/>
              </a:xfrm>
              <a:prstGeom prst="rect">
                <a:avLst/>
              </a:prstGeom>
              <a:solidFill>
                <a:srgbClr val="D4DAE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fr-FR" sz="2400" baseline="-25000">
                  <a:solidFill>
                    <a:srgbClr val="FFFB00"/>
                  </a:solidFill>
                  <a:latin typeface="Times" charset="0"/>
                </a:endParaRPr>
              </a:p>
            </p:txBody>
          </p:sp>
          <p:sp>
            <p:nvSpPr>
              <p:cNvPr id="444420" name="AutoShape 4"/>
              <p:cNvSpPr>
                <a:spLocks noChangeArrowheads="1"/>
              </p:cNvSpPr>
              <p:nvPr>
                <p:custDataLst>
                  <p:tags r:id="rId4"/>
                </p:custDataLst>
              </p:nvPr>
            </p:nvSpPr>
            <p:spPr bwMode="auto">
              <a:xfrm>
                <a:off x="381000" y="2095533"/>
                <a:ext cx="4267200" cy="533400"/>
              </a:xfrm>
              <a:prstGeom prst="righ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1" name="AutoShape 5"/>
              <p:cNvSpPr>
                <a:spLocks noChangeArrowheads="1"/>
              </p:cNvSpPr>
              <p:nvPr>
                <p:custDataLst>
                  <p:tags r:id="rId5"/>
                </p:custDataLst>
              </p:nvPr>
            </p:nvSpPr>
            <p:spPr bwMode="auto">
              <a:xfrm>
                <a:off x="393700" y="2400333"/>
                <a:ext cx="4267200" cy="533400"/>
              </a:xfrm>
              <a:prstGeom prst="righ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2" name="AutoShape 6"/>
              <p:cNvSpPr>
                <a:spLocks noChangeArrowheads="1"/>
              </p:cNvSpPr>
              <p:nvPr>
                <p:custDataLst>
                  <p:tags r:id="rId6"/>
                </p:custDataLst>
              </p:nvPr>
            </p:nvSpPr>
            <p:spPr bwMode="auto">
              <a:xfrm rot="10800000">
                <a:off x="6804248" y="2204864"/>
                <a:ext cx="2133600" cy="1524000"/>
              </a:xfrm>
              <a:prstGeom prst="rightArrow">
                <a:avLst>
                  <a:gd name="adj1" fmla="val 50000"/>
                  <a:gd name="adj2" fmla="val 35000"/>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3" name="AutoShape 7"/>
              <p:cNvSpPr>
                <a:spLocks noChangeArrowheads="1"/>
              </p:cNvSpPr>
              <p:nvPr>
                <p:custDataLst>
                  <p:tags r:id="rId7"/>
                </p:custDataLst>
              </p:nvPr>
            </p:nvSpPr>
            <p:spPr bwMode="auto">
              <a:xfrm>
                <a:off x="381000" y="3314733"/>
                <a:ext cx="4419600" cy="533400"/>
              </a:xfrm>
              <a:prstGeom prst="rightArrow">
                <a:avLst>
                  <a:gd name="adj1" fmla="val 50000"/>
                  <a:gd name="adj2" fmla="val 207143"/>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4" name="Arc 8"/>
              <p:cNvSpPr>
                <a:spLocks/>
              </p:cNvSpPr>
              <p:nvPr>
                <p:custDataLst>
                  <p:tags r:id="rId8"/>
                </p:custDataLst>
              </p:nvPr>
            </p:nvSpPr>
            <p:spPr bwMode="auto">
              <a:xfrm flipV="1">
                <a:off x="723900" y="2928972"/>
                <a:ext cx="5829300" cy="3128963"/>
              </a:xfrm>
              <a:custGeom>
                <a:avLst/>
                <a:gdLst>
                  <a:gd name="G0" fmla="+- 741 0 0"/>
                  <a:gd name="G1" fmla="+- 21600 0 0"/>
                  <a:gd name="G2" fmla="+- 21600 0 0"/>
                  <a:gd name="T0" fmla="*/ 0 w 22341"/>
                  <a:gd name="T1" fmla="*/ 13 h 22173"/>
                  <a:gd name="T2" fmla="*/ 22333 w 22341"/>
                  <a:gd name="T3" fmla="*/ 22173 h 22173"/>
                  <a:gd name="T4" fmla="*/ 741 w 22341"/>
                  <a:gd name="T5" fmla="*/ 21600 h 22173"/>
                </a:gdLst>
                <a:ahLst/>
                <a:cxnLst>
                  <a:cxn ang="0">
                    <a:pos x="T0" y="T1"/>
                  </a:cxn>
                  <a:cxn ang="0">
                    <a:pos x="T2" y="T3"/>
                  </a:cxn>
                  <a:cxn ang="0">
                    <a:pos x="T4" y="T5"/>
                  </a:cxn>
                </a:cxnLst>
                <a:rect l="0" t="0" r="r" b="b"/>
                <a:pathLst>
                  <a:path w="22341" h="22173" fill="none" extrusionOk="0">
                    <a:moveTo>
                      <a:pt x="-1" y="12"/>
                    </a:moveTo>
                    <a:cubicBezTo>
                      <a:pt x="246" y="4"/>
                      <a:pt x="493" y="-1"/>
                      <a:pt x="741" y="-1"/>
                    </a:cubicBezTo>
                    <a:cubicBezTo>
                      <a:pt x="12670" y="0"/>
                      <a:pt x="22341" y="9670"/>
                      <a:pt x="22341" y="21600"/>
                    </a:cubicBezTo>
                    <a:cubicBezTo>
                      <a:pt x="22341" y="21791"/>
                      <a:pt x="22338" y="21982"/>
                      <a:pt x="22333" y="22173"/>
                    </a:cubicBezTo>
                  </a:path>
                  <a:path w="22341" h="22173" stroke="0" extrusionOk="0">
                    <a:moveTo>
                      <a:pt x="-1" y="12"/>
                    </a:moveTo>
                    <a:cubicBezTo>
                      <a:pt x="246" y="4"/>
                      <a:pt x="493" y="-1"/>
                      <a:pt x="741" y="-1"/>
                    </a:cubicBezTo>
                    <a:cubicBezTo>
                      <a:pt x="12670" y="0"/>
                      <a:pt x="22341" y="9670"/>
                      <a:pt x="22341" y="21600"/>
                    </a:cubicBezTo>
                    <a:cubicBezTo>
                      <a:pt x="22341" y="21791"/>
                      <a:pt x="22338" y="21982"/>
                      <a:pt x="22333" y="22173"/>
                    </a:cubicBezTo>
                    <a:lnTo>
                      <a:pt x="741" y="21600"/>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5" name="Arc 9"/>
              <p:cNvSpPr>
                <a:spLocks/>
              </p:cNvSpPr>
              <p:nvPr>
                <p:custDataLst>
                  <p:tags r:id="rId9"/>
                </p:custDataLst>
              </p:nvPr>
            </p:nvSpPr>
            <p:spPr bwMode="auto">
              <a:xfrm flipV="1">
                <a:off x="685800" y="2781333"/>
                <a:ext cx="4876800" cy="2438400"/>
              </a:xfrm>
              <a:custGeom>
                <a:avLst/>
                <a:gdLst>
                  <a:gd name="G0" fmla="+- 686 0 0"/>
                  <a:gd name="G1" fmla="+- 21600 0 0"/>
                  <a:gd name="G2" fmla="+- 21600 0 0"/>
                  <a:gd name="T0" fmla="*/ 0 w 22258"/>
                  <a:gd name="T1" fmla="*/ 11 h 21600"/>
                  <a:gd name="T2" fmla="*/ 22258 w 22258"/>
                  <a:gd name="T3" fmla="*/ 20510 h 21600"/>
                  <a:gd name="T4" fmla="*/ 686 w 22258"/>
                  <a:gd name="T5" fmla="*/ 21600 h 21600"/>
                </a:gdLst>
                <a:ahLst/>
                <a:cxnLst>
                  <a:cxn ang="0">
                    <a:pos x="T0" y="T1"/>
                  </a:cxn>
                  <a:cxn ang="0">
                    <a:pos x="T2" y="T3"/>
                  </a:cxn>
                  <a:cxn ang="0">
                    <a:pos x="T4" y="T5"/>
                  </a:cxn>
                </a:cxnLst>
                <a:rect l="0" t="0" r="r" b="b"/>
                <a:pathLst>
                  <a:path w="22258" h="21600" fill="none" extrusionOk="0">
                    <a:moveTo>
                      <a:pt x="-1" y="10"/>
                    </a:moveTo>
                    <a:cubicBezTo>
                      <a:pt x="228" y="3"/>
                      <a:pt x="457" y="-1"/>
                      <a:pt x="686" y="-1"/>
                    </a:cubicBezTo>
                    <a:cubicBezTo>
                      <a:pt x="12191" y="-1"/>
                      <a:pt x="21677" y="9018"/>
                      <a:pt x="22258" y="20509"/>
                    </a:cubicBezTo>
                  </a:path>
                  <a:path w="22258" h="21600" stroke="0" extrusionOk="0">
                    <a:moveTo>
                      <a:pt x="-1" y="10"/>
                    </a:moveTo>
                    <a:cubicBezTo>
                      <a:pt x="228" y="3"/>
                      <a:pt x="457" y="-1"/>
                      <a:pt x="686" y="-1"/>
                    </a:cubicBezTo>
                    <a:cubicBezTo>
                      <a:pt x="12191" y="-1"/>
                      <a:pt x="21677" y="9018"/>
                      <a:pt x="22258" y="20509"/>
                    </a:cubicBezTo>
                    <a:lnTo>
                      <a:pt x="686" y="21600"/>
                    </a:lnTo>
                    <a:close/>
                  </a:path>
                </a:pathLst>
              </a:cu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444426" name="Group 10"/>
              <p:cNvGrpSpPr>
                <a:grpSpLocks/>
              </p:cNvGrpSpPr>
              <p:nvPr>
                <p:custDataLst>
                  <p:tags r:id="rId10"/>
                </p:custDataLst>
              </p:nvPr>
            </p:nvGrpSpPr>
            <p:grpSpPr bwMode="auto">
              <a:xfrm rot="21383781">
                <a:off x="5257800" y="2095533"/>
                <a:ext cx="1371600" cy="1219200"/>
                <a:chOff x="3312" y="1248"/>
                <a:chExt cx="864" cy="768"/>
              </a:xfrm>
            </p:grpSpPr>
            <p:sp>
              <p:nvSpPr>
                <p:cNvPr id="444427" name="Line 11"/>
                <p:cNvSpPr>
                  <a:spLocks noChangeShapeType="1"/>
                </p:cNvSpPr>
                <p:nvPr/>
              </p:nvSpPr>
              <p:spPr bwMode="auto">
                <a:xfrm flipH="1">
                  <a:off x="3312" y="1248"/>
                  <a:ext cx="672" cy="67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28" name="Line 12"/>
                <p:cNvSpPr>
                  <a:spLocks noChangeShapeType="1"/>
                </p:cNvSpPr>
                <p:nvPr/>
              </p:nvSpPr>
              <p:spPr bwMode="auto">
                <a:xfrm>
                  <a:off x="3984" y="1248"/>
                  <a:ext cx="192" cy="7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444429" name="Text Box 13"/>
              <p:cNvSpPr txBox="1">
                <a:spLocks noChangeArrowheads="1"/>
              </p:cNvSpPr>
              <p:nvPr>
                <p:custDataLst>
                  <p:tags r:id="rId11"/>
                </p:custDataLst>
              </p:nvPr>
            </p:nvSpPr>
            <p:spPr bwMode="auto">
              <a:xfrm>
                <a:off x="974428" y="2442568"/>
                <a:ext cx="3040067" cy="336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fr-CA" sz="1200" b="1">
                    <a:latin typeface="Times" charset="0"/>
                  </a:rPr>
                  <a:t>Développement des technologies</a:t>
                </a:r>
              </a:p>
            </p:txBody>
          </p:sp>
          <p:sp>
            <p:nvSpPr>
              <p:cNvPr id="444430" name="Text Box 14"/>
              <p:cNvSpPr txBox="1">
                <a:spLocks noChangeArrowheads="1"/>
              </p:cNvSpPr>
              <p:nvPr>
                <p:custDataLst>
                  <p:tags r:id="rId12"/>
                </p:custDataLst>
              </p:nvPr>
            </p:nvSpPr>
            <p:spPr bwMode="auto">
              <a:xfrm>
                <a:off x="914400" y="3390934"/>
                <a:ext cx="3469450" cy="336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fr-CA" sz="1200" b="1">
                    <a:latin typeface="Times" charset="0"/>
                  </a:rPr>
                  <a:t>Changements environnementaux</a:t>
                </a:r>
              </a:p>
            </p:txBody>
          </p:sp>
          <p:sp>
            <p:nvSpPr>
              <p:cNvPr id="444432" name="Text Box 16"/>
              <p:cNvSpPr txBox="1">
                <a:spLocks noChangeArrowheads="1"/>
              </p:cNvSpPr>
              <p:nvPr>
                <p:custDataLst>
                  <p:tags r:id="rId13"/>
                </p:custDataLst>
              </p:nvPr>
            </p:nvSpPr>
            <p:spPr bwMode="auto">
              <a:xfrm rot="10800000" flipV="1">
                <a:off x="1106194" y="2155643"/>
                <a:ext cx="2819400" cy="336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200" b="1">
                    <a:latin typeface="Times" charset="0"/>
                  </a:rPr>
                  <a:t>Nouvelles connaissances</a:t>
                </a:r>
              </a:p>
            </p:txBody>
          </p:sp>
          <p:sp>
            <p:nvSpPr>
              <p:cNvPr id="444433" name="Text Box 17"/>
              <p:cNvSpPr txBox="1">
                <a:spLocks noChangeArrowheads="1"/>
              </p:cNvSpPr>
              <p:nvPr>
                <p:custDataLst>
                  <p:tags r:id="rId14"/>
                </p:custDataLst>
              </p:nvPr>
            </p:nvSpPr>
            <p:spPr bwMode="auto">
              <a:xfrm rot="18748397">
                <a:off x="4687029" y="3415369"/>
                <a:ext cx="2038351" cy="473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b="1" i="1">
                    <a:latin typeface="Arial" charset="0"/>
                  </a:rPr>
                  <a:t>Statu quo</a:t>
                </a:r>
                <a:endParaRPr lang="fr-CA">
                  <a:latin typeface="Arial" charset="0"/>
                </a:endParaRPr>
              </a:p>
            </p:txBody>
          </p:sp>
          <p:sp>
            <p:nvSpPr>
              <p:cNvPr id="444434" name="Text Box 18"/>
              <p:cNvSpPr txBox="1">
                <a:spLocks noChangeArrowheads="1"/>
              </p:cNvSpPr>
              <p:nvPr>
                <p:custDataLst>
                  <p:tags r:id="rId15"/>
                </p:custDataLst>
              </p:nvPr>
            </p:nvSpPr>
            <p:spPr bwMode="auto">
              <a:xfrm>
                <a:off x="1337272" y="6185785"/>
                <a:ext cx="609600" cy="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1960</a:t>
                </a:r>
                <a:endParaRPr lang="fr-CA" sz="1100">
                  <a:latin typeface="Times" charset="0"/>
                </a:endParaRPr>
              </a:p>
            </p:txBody>
          </p:sp>
          <p:sp>
            <p:nvSpPr>
              <p:cNvPr id="444435" name="Text Box 19"/>
              <p:cNvSpPr txBox="1">
                <a:spLocks noChangeArrowheads="1"/>
              </p:cNvSpPr>
              <p:nvPr>
                <p:custDataLst>
                  <p:tags r:id="rId16"/>
                </p:custDataLst>
              </p:nvPr>
            </p:nvSpPr>
            <p:spPr bwMode="auto">
              <a:xfrm>
                <a:off x="2273377" y="6134135"/>
                <a:ext cx="609600" cy="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1970</a:t>
                </a:r>
                <a:endParaRPr lang="fr-CA" sz="1100">
                  <a:latin typeface="Times" charset="0"/>
                </a:endParaRPr>
              </a:p>
            </p:txBody>
          </p:sp>
          <p:sp>
            <p:nvSpPr>
              <p:cNvPr id="444436" name="Text Box 20"/>
              <p:cNvSpPr txBox="1">
                <a:spLocks noChangeArrowheads="1"/>
              </p:cNvSpPr>
              <p:nvPr>
                <p:custDataLst>
                  <p:tags r:id="rId17"/>
                </p:custDataLst>
              </p:nvPr>
            </p:nvSpPr>
            <p:spPr bwMode="auto">
              <a:xfrm>
                <a:off x="3137473" y="6134135"/>
                <a:ext cx="609600" cy="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1980</a:t>
                </a:r>
                <a:endParaRPr lang="fr-CA" sz="1100">
                  <a:latin typeface="Times" charset="0"/>
                </a:endParaRPr>
              </a:p>
            </p:txBody>
          </p:sp>
          <p:sp>
            <p:nvSpPr>
              <p:cNvPr id="444437" name="Text Box 21"/>
              <p:cNvSpPr txBox="1">
                <a:spLocks noChangeArrowheads="1"/>
              </p:cNvSpPr>
              <p:nvPr>
                <p:custDataLst>
                  <p:tags r:id="rId18"/>
                </p:custDataLst>
              </p:nvPr>
            </p:nvSpPr>
            <p:spPr bwMode="auto">
              <a:xfrm>
                <a:off x="4001569" y="6134135"/>
                <a:ext cx="609600" cy="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1990</a:t>
                </a:r>
                <a:endParaRPr lang="fr-CA" sz="1100">
                  <a:latin typeface="Times" charset="0"/>
                </a:endParaRPr>
              </a:p>
            </p:txBody>
          </p:sp>
          <p:sp>
            <p:nvSpPr>
              <p:cNvPr id="444438" name="Text Box 22"/>
              <p:cNvSpPr txBox="1">
                <a:spLocks noChangeArrowheads="1"/>
              </p:cNvSpPr>
              <p:nvPr>
                <p:custDataLst>
                  <p:tags r:id="rId19"/>
                </p:custDataLst>
              </p:nvPr>
            </p:nvSpPr>
            <p:spPr bwMode="auto">
              <a:xfrm>
                <a:off x="4865665" y="6134135"/>
                <a:ext cx="609600" cy="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2000</a:t>
                </a:r>
                <a:endParaRPr lang="fr-CA" sz="1100">
                  <a:latin typeface="Times" charset="0"/>
                </a:endParaRPr>
              </a:p>
            </p:txBody>
          </p:sp>
          <p:sp>
            <p:nvSpPr>
              <p:cNvPr id="444441" name="Line 25"/>
              <p:cNvSpPr>
                <a:spLocks noChangeShapeType="1"/>
              </p:cNvSpPr>
              <p:nvPr>
                <p:custDataLst>
                  <p:tags r:id="rId20"/>
                </p:custDataLst>
              </p:nvPr>
            </p:nvSpPr>
            <p:spPr bwMode="auto">
              <a:xfrm>
                <a:off x="602657" y="6134133"/>
                <a:ext cx="8305800" cy="0"/>
              </a:xfrm>
              <a:prstGeom prst="line">
                <a:avLst/>
              </a:prstGeom>
              <a:noFill/>
              <a:ln w="76200" cmpd="tri">
                <a:solidFill>
                  <a:srgbClr val="CC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42" name="Text Box 26"/>
              <p:cNvSpPr txBox="1">
                <a:spLocks noChangeArrowheads="1"/>
              </p:cNvSpPr>
              <p:nvPr>
                <p:custDataLst>
                  <p:tags r:id="rId21"/>
                </p:custDataLst>
              </p:nvPr>
            </p:nvSpPr>
            <p:spPr bwMode="auto">
              <a:xfrm>
                <a:off x="450257" y="6185784"/>
                <a:ext cx="609600" cy="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1950</a:t>
                </a:r>
                <a:endParaRPr lang="fr-CA" sz="1100">
                  <a:latin typeface="Times" charset="0"/>
                </a:endParaRPr>
              </a:p>
            </p:txBody>
          </p:sp>
          <p:sp>
            <p:nvSpPr>
              <p:cNvPr id="444444" name="WordArt 28"/>
              <p:cNvSpPr>
                <a:spLocks noChangeArrowheads="1" noChangeShapeType="1" noTextEdit="1"/>
              </p:cNvSpPr>
              <p:nvPr>
                <p:custDataLst>
                  <p:tags r:id="rId22"/>
                </p:custDataLst>
              </p:nvPr>
            </p:nvSpPr>
            <p:spPr bwMode="auto">
              <a:xfrm>
                <a:off x="1828800" y="4686333"/>
                <a:ext cx="2743200" cy="1143000"/>
              </a:xfrm>
              <a:prstGeom prst="rect">
                <a:avLst/>
              </a:prstGeom>
              <a:extLst>
                <a:ext uri="{AF507438-7753-43e0-B8FC-AC1667EBCBE1}">
                  <a14:hiddenEffects xmlns="" xmlns:a14="http://schemas.microsoft.com/office/drawing/2010/main">
                    <a:effectLst/>
                  </a14:hiddenEffects>
                </a:ext>
              </a:extLst>
            </p:spPr>
            <p:txBody>
              <a:bodyPr wrap="none" fromWordArt="1">
                <a:prstTxWarp prst="textSlantUp">
                  <a:avLst>
                    <a:gd name="adj" fmla="val 55556"/>
                  </a:avLst>
                </a:prstTxWarp>
              </a:bodyPr>
              <a:lstStyle/>
              <a:p>
                <a:pPr algn="ctr"/>
                <a:r>
                  <a:rPr lang="fr-FR" sz="1600" kern="10">
                    <a:ln w="9525">
                      <a:solidFill>
                        <a:srgbClr val="000000"/>
                      </a:solidFill>
                      <a:round/>
                      <a:headEnd/>
                      <a:tailEnd/>
                    </a:ln>
                    <a:solidFill>
                      <a:srgbClr val="000000"/>
                    </a:solidFill>
                    <a:latin typeface="Times New Roman"/>
                    <a:ea typeface="Times New Roman"/>
                    <a:cs typeface="Times New Roman"/>
                  </a:rPr>
                  <a:t>Dynamique d'évolution du </a:t>
                </a:r>
              </a:p>
              <a:p>
                <a:pPr algn="ctr"/>
                <a:r>
                  <a:rPr lang="fr-FR" sz="1600" kern="10">
                    <a:ln w="9525">
                      <a:solidFill>
                        <a:srgbClr val="000000"/>
                      </a:solidFill>
                      <a:round/>
                      <a:headEnd/>
                      <a:tailEnd/>
                    </a:ln>
                    <a:solidFill>
                      <a:srgbClr val="000000"/>
                    </a:solidFill>
                    <a:latin typeface="Times New Roman"/>
                    <a:ea typeface="Times New Roman"/>
                    <a:cs typeface="Times New Roman"/>
                  </a:rPr>
                  <a:t>système de santé</a:t>
                </a:r>
              </a:p>
            </p:txBody>
          </p:sp>
          <p:sp>
            <p:nvSpPr>
              <p:cNvPr id="444445" name="AutoShape 29"/>
              <p:cNvSpPr>
                <a:spLocks noChangeArrowheads="1"/>
              </p:cNvSpPr>
              <p:nvPr>
                <p:custDataLst>
                  <p:tags r:id="rId23"/>
                </p:custDataLst>
              </p:nvPr>
            </p:nvSpPr>
            <p:spPr bwMode="auto">
              <a:xfrm>
                <a:off x="381000" y="3009933"/>
                <a:ext cx="4419600" cy="533400"/>
              </a:xfrm>
              <a:prstGeom prst="rightArrow">
                <a:avLst>
                  <a:gd name="adj1" fmla="val 50000"/>
                  <a:gd name="adj2" fmla="val 207143"/>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444446" name="Text Box 30"/>
              <p:cNvSpPr txBox="1">
                <a:spLocks noChangeArrowheads="1"/>
              </p:cNvSpPr>
              <p:nvPr>
                <p:custDataLst>
                  <p:tags r:id="rId24"/>
                </p:custDataLst>
              </p:nvPr>
            </p:nvSpPr>
            <p:spPr bwMode="auto">
              <a:xfrm>
                <a:off x="914400" y="3086135"/>
                <a:ext cx="2819400" cy="336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200" b="1">
                    <a:latin typeface="Times" charset="0"/>
                  </a:rPr>
                  <a:t>Transition démographique</a:t>
                </a:r>
              </a:p>
            </p:txBody>
          </p:sp>
          <p:sp>
            <p:nvSpPr>
              <p:cNvPr id="444447" name="AutoShape 31"/>
              <p:cNvSpPr>
                <a:spLocks noChangeArrowheads="1"/>
              </p:cNvSpPr>
              <p:nvPr>
                <p:custDataLst>
                  <p:tags r:id="rId25"/>
                </p:custDataLst>
              </p:nvPr>
            </p:nvSpPr>
            <p:spPr bwMode="auto">
              <a:xfrm>
                <a:off x="5715000" y="1181133"/>
                <a:ext cx="2209800" cy="1066800"/>
              </a:xfrm>
              <a:prstGeom prst="irregularSeal1">
                <a:avLst/>
              </a:prstGeom>
              <a:solidFill>
                <a:srgbClr val="CE49EC"/>
              </a:solidFill>
              <a:ln w="9525">
                <a:solidFill>
                  <a:schemeClr val="tx1"/>
                </a:solidFill>
                <a:miter lim="800000"/>
                <a:headEnd/>
                <a:tailEnd/>
              </a:ln>
            </p:spPr>
            <p:txBody>
              <a:bodyPr wrap="none" anchor="ctr"/>
              <a:lstStyle/>
              <a:p>
                <a:pPr algn="ctr" eaLnBrk="0" hangingPunct="0"/>
                <a:r>
                  <a:rPr lang="fr-FR" sz="2400" i="1">
                    <a:solidFill>
                      <a:srgbClr val="FFFB00"/>
                    </a:solidFill>
                    <a:latin typeface="Arial" charset="0"/>
                    <a:cs typeface="ＭＳ Ｐゴシック" charset="0"/>
                  </a:rPr>
                  <a:t>CRISE</a:t>
                </a:r>
                <a:endParaRPr lang="fr-FR" sz="2400" i="1">
                  <a:latin typeface="Arial" charset="0"/>
                  <a:cs typeface="ＭＳ Ｐゴシック" charset="0"/>
                </a:endParaRPr>
              </a:p>
            </p:txBody>
          </p:sp>
          <p:sp>
            <p:nvSpPr>
              <p:cNvPr id="33" name="Text Box 22"/>
              <p:cNvSpPr txBox="1">
                <a:spLocks noChangeArrowheads="1"/>
              </p:cNvSpPr>
              <p:nvPr>
                <p:custDataLst>
                  <p:tags r:id="rId26"/>
                </p:custDataLst>
              </p:nvPr>
            </p:nvSpPr>
            <p:spPr bwMode="auto">
              <a:xfrm>
                <a:off x="5729761" y="6099935"/>
                <a:ext cx="609600" cy="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2010</a:t>
                </a:r>
                <a:endParaRPr lang="fr-CA" sz="1100">
                  <a:latin typeface="Times" charset="0"/>
                </a:endParaRPr>
              </a:p>
            </p:txBody>
          </p:sp>
          <p:sp>
            <p:nvSpPr>
              <p:cNvPr id="444431" name="Text Box 15"/>
              <p:cNvSpPr txBox="1">
                <a:spLocks noChangeArrowheads="1"/>
              </p:cNvSpPr>
              <p:nvPr>
                <p:custDataLst>
                  <p:tags r:id="rId27"/>
                </p:custDataLst>
              </p:nvPr>
            </p:nvSpPr>
            <p:spPr bwMode="auto">
              <a:xfrm>
                <a:off x="6877001" y="2708919"/>
                <a:ext cx="1828800" cy="561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200" b="1">
                    <a:solidFill>
                      <a:schemeClr val="bg1"/>
                    </a:solidFill>
                    <a:latin typeface="Times" charset="0"/>
                  </a:rPr>
                  <a:t>Mondialisation des marchés financiers</a:t>
                </a:r>
                <a:endParaRPr lang="fr-CA" sz="1200" b="1">
                  <a:latin typeface="Times" charset="0"/>
                </a:endParaRPr>
              </a:p>
            </p:txBody>
          </p:sp>
          <p:sp>
            <p:nvSpPr>
              <p:cNvPr id="38" name="Text Box 22"/>
              <p:cNvSpPr txBox="1">
                <a:spLocks noChangeArrowheads="1"/>
              </p:cNvSpPr>
              <p:nvPr>
                <p:custDataLst>
                  <p:tags r:id="rId28"/>
                </p:custDataLst>
              </p:nvPr>
            </p:nvSpPr>
            <p:spPr bwMode="auto">
              <a:xfrm>
                <a:off x="6415306" y="6098182"/>
                <a:ext cx="609600" cy="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CA" sz="1100" b="1">
                    <a:latin typeface="Times" charset="0"/>
                  </a:rPr>
                  <a:t>2020</a:t>
                </a:r>
                <a:endParaRPr lang="fr-CA" sz="1100">
                  <a:latin typeface="Times" charset="0"/>
                </a:endParaRPr>
              </a:p>
            </p:txBody>
          </p:sp>
        </p:grpSp>
        <p:sp>
          <p:nvSpPr>
            <p:cNvPr id="444419" name="Text Box 3"/>
            <p:cNvSpPr txBox="1">
              <a:spLocks noChangeArrowheads="1"/>
            </p:cNvSpPr>
            <p:nvPr>
              <p:custDataLst>
                <p:tags r:id="rId2"/>
              </p:custDataLst>
            </p:nvPr>
          </p:nvSpPr>
          <p:spPr bwMode="auto">
            <a:xfrm>
              <a:off x="1475656" y="1575572"/>
              <a:ext cx="2869704" cy="5300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lnSpc>
                  <a:spcPct val="80000"/>
                </a:lnSpc>
                <a:spcBef>
                  <a:spcPct val="50000"/>
                </a:spcBef>
              </a:pPr>
              <a:r>
                <a:rPr lang="fr-FR" sz="2000" baseline="-25000">
                  <a:latin typeface="Times" charset="0"/>
                </a:rPr>
                <a:t>Contexte social, économique, culturel,</a:t>
              </a:r>
            </a:p>
            <a:p>
              <a:pPr eaLnBrk="0" hangingPunct="0">
                <a:lnSpc>
                  <a:spcPct val="80000"/>
                </a:lnSpc>
                <a:spcBef>
                  <a:spcPct val="50000"/>
                </a:spcBef>
              </a:pPr>
              <a:r>
                <a:rPr lang="fr-FR" sz="2000" baseline="-25000">
                  <a:latin typeface="Times" charset="0"/>
                </a:rPr>
                <a:t> physique, historique,</a:t>
              </a:r>
            </a:p>
          </p:txBody>
        </p:sp>
      </p:grpSp>
      <p:sp>
        <p:nvSpPr>
          <p:cNvPr id="35" name="ZoneTexte 34"/>
          <p:cNvSpPr txBox="1"/>
          <p:nvPr/>
        </p:nvSpPr>
        <p:spPr>
          <a:xfrm>
            <a:off x="0" y="3194392"/>
            <a:ext cx="1619672" cy="738664"/>
          </a:xfrm>
          <a:prstGeom prst="rect">
            <a:avLst/>
          </a:prstGeom>
          <a:solidFill>
            <a:srgbClr val="FFFACF"/>
          </a:solidFill>
        </p:spPr>
        <p:txBody>
          <a:bodyPr wrap="square" rtlCol="0">
            <a:spAutoFit/>
          </a:bodyPr>
          <a:lstStyle/>
          <a:p>
            <a:r>
              <a:rPr lang="fr-FR" sz="1400" dirty="0"/>
              <a:t>Accroissement des besoins de services de santé</a:t>
            </a:r>
          </a:p>
        </p:txBody>
      </p:sp>
      <p:sp>
        <p:nvSpPr>
          <p:cNvPr id="36" name="ZoneTexte 35"/>
          <p:cNvSpPr txBox="1"/>
          <p:nvPr/>
        </p:nvSpPr>
        <p:spPr>
          <a:xfrm>
            <a:off x="7812360" y="1844824"/>
            <a:ext cx="1368152" cy="2677656"/>
          </a:xfrm>
          <a:prstGeom prst="rect">
            <a:avLst/>
          </a:prstGeom>
          <a:solidFill>
            <a:srgbClr val="FFDBEE"/>
          </a:solidFill>
        </p:spPr>
        <p:txBody>
          <a:bodyPr wrap="square" rtlCol="0">
            <a:spAutoFit/>
          </a:bodyPr>
          <a:lstStyle/>
          <a:p>
            <a:r>
              <a:rPr lang="fr-FR" sz="1400"/>
              <a:t>Amplification des pressions financières qui pèsent sur l’État. Nécessité de contrôler les dépenses publiques et donc les dépenses de santé</a:t>
            </a:r>
          </a:p>
        </p:txBody>
      </p:sp>
      <p:sp>
        <p:nvSpPr>
          <p:cNvPr id="37" name="ZoneTexte 36"/>
          <p:cNvSpPr txBox="1"/>
          <p:nvPr/>
        </p:nvSpPr>
        <p:spPr>
          <a:xfrm>
            <a:off x="0" y="2114853"/>
            <a:ext cx="1619672" cy="954107"/>
          </a:xfrm>
          <a:prstGeom prst="rect">
            <a:avLst/>
          </a:prstGeom>
          <a:solidFill>
            <a:schemeClr val="accent6">
              <a:lumMod val="40000"/>
              <a:lumOff val="60000"/>
            </a:schemeClr>
          </a:solidFill>
        </p:spPr>
        <p:txBody>
          <a:bodyPr wrap="square" rtlCol="0">
            <a:spAutoFit/>
          </a:bodyPr>
          <a:lstStyle/>
          <a:p>
            <a:r>
              <a:rPr lang="fr-FR" sz="1400"/>
              <a:t>Élargissement et transformation du domaine d’action de la médecine</a:t>
            </a:r>
          </a:p>
        </p:txBody>
      </p:sp>
    </p:spTree>
    <p:extLst>
      <p:ext uri="{BB962C8B-B14F-4D97-AF65-F5344CB8AC3E}">
        <p14:creationId xmlns:p14="http://schemas.microsoft.com/office/powerpoint/2010/main" val="36069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11188" y="188913"/>
            <a:ext cx="7772400" cy="1143000"/>
          </a:xfrm>
        </p:spPr>
        <p:txBody>
          <a:bodyPr/>
          <a:lstStyle/>
          <a:p>
            <a:r>
              <a:rPr lang="fr-FR" altLang="x-none">
                <a:solidFill>
                  <a:srgbClr val="0000FF"/>
                </a:solidFill>
              </a:rPr>
              <a:t>Crise systémique</a:t>
            </a:r>
          </a:p>
        </p:txBody>
      </p:sp>
      <p:sp>
        <p:nvSpPr>
          <p:cNvPr id="4" name="Espace réservé du contenu 3"/>
          <p:cNvSpPr>
            <a:spLocks noGrp="1"/>
          </p:cNvSpPr>
          <p:nvPr>
            <p:ph idx="1"/>
          </p:nvPr>
        </p:nvSpPr>
        <p:spPr>
          <a:xfrm>
            <a:off x="685800" y="1981200"/>
            <a:ext cx="7772400" cy="655638"/>
          </a:xfrm>
        </p:spPr>
        <p:txBody>
          <a:bodyPr/>
          <a:lstStyle/>
          <a:p>
            <a:pPr marL="0" indent="0">
              <a:buFontTx/>
              <a:buNone/>
            </a:pPr>
            <a:r>
              <a:rPr lang="fr-FR" altLang="x-none"/>
              <a:t>Elle simultanément </a:t>
            </a:r>
          </a:p>
        </p:txBody>
      </p:sp>
      <p:sp>
        <p:nvSpPr>
          <p:cNvPr id="109571" name="ZoneTexte 4"/>
          <p:cNvSpPr txBox="1">
            <a:spLocks noChangeArrowheads="1"/>
          </p:cNvSpPr>
          <p:nvPr/>
        </p:nvSpPr>
        <p:spPr bwMode="auto">
          <a:xfrm>
            <a:off x="2987675" y="5229225"/>
            <a:ext cx="3168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fr-FR" altLang="x-none"/>
              <a:t>Une crise du financement</a:t>
            </a:r>
          </a:p>
        </p:txBody>
      </p:sp>
      <p:sp>
        <p:nvSpPr>
          <p:cNvPr id="109572" name="ZoneTexte 5"/>
          <p:cNvSpPr txBox="1">
            <a:spLocks noChangeArrowheads="1"/>
          </p:cNvSpPr>
          <p:nvPr/>
        </p:nvSpPr>
        <p:spPr bwMode="auto">
          <a:xfrm>
            <a:off x="323850" y="3933825"/>
            <a:ext cx="3240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fr-FR" altLang="x-none"/>
              <a:t>Une crise des connaissances</a:t>
            </a:r>
          </a:p>
        </p:txBody>
      </p:sp>
      <p:sp>
        <p:nvSpPr>
          <p:cNvPr id="109573" name="ZoneTexte 6"/>
          <p:cNvSpPr txBox="1">
            <a:spLocks noChangeArrowheads="1"/>
          </p:cNvSpPr>
          <p:nvPr/>
        </p:nvSpPr>
        <p:spPr bwMode="auto">
          <a:xfrm>
            <a:off x="3276600" y="2708275"/>
            <a:ext cx="2663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fr-FR" altLang="x-none"/>
              <a:t>Une crise des valeurs</a:t>
            </a:r>
          </a:p>
        </p:txBody>
      </p:sp>
      <p:sp>
        <p:nvSpPr>
          <p:cNvPr id="109574" name="ZoneTexte 7"/>
          <p:cNvSpPr txBox="1">
            <a:spLocks noChangeArrowheads="1"/>
          </p:cNvSpPr>
          <p:nvPr/>
        </p:nvSpPr>
        <p:spPr bwMode="auto">
          <a:xfrm>
            <a:off x="5580063" y="3860800"/>
            <a:ext cx="3168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fr-FR" altLang="x-none"/>
              <a:t>Une crise de la régulation</a:t>
            </a:r>
          </a:p>
        </p:txBody>
      </p:sp>
      <p:cxnSp>
        <p:nvCxnSpPr>
          <p:cNvPr id="10" name="Connecteur droit avec flèche 9"/>
          <p:cNvCxnSpPr/>
          <p:nvPr/>
        </p:nvCxnSpPr>
        <p:spPr bwMode="auto">
          <a:xfrm>
            <a:off x="4500563" y="3789363"/>
            <a:ext cx="0" cy="1368425"/>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Connecteur droit avec flèche 11"/>
          <p:cNvCxnSpPr/>
          <p:nvPr/>
        </p:nvCxnSpPr>
        <p:spPr bwMode="auto">
          <a:xfrm flipV="1">
            <a:off x="3132138" y="4292600"/>
            <a:ext cx="2952750" cy="73025"/>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Connecteur droit avec flèche 13"/>
          <p:cNvCxnSpPr/>
          <p:nvPr/>
        </p:nvCxnSpPr>
        <p:spPr bwMode="auto">
          <a:xfrm flipV="1">
            <a:off x="2268538" y="3213100"/>
            <a:ext cx="1079500" cy="57626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Connecteur droit avec flèche 15"/>
          <p:cNvCxnSpPr/>
          <p:nvPr/>
        </p:nvCxnSpPr>
        <p:spPr bwMode="auto">
          <a:xfrm>
            <a:off x="5508625" y="3284538"/>
            <a:ext cx="1008063" cy="504825"/>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Connecteur droit avec flèche 17"/>
          <p:cNvCxnSpPr/>
          <p:nvPr/>
        </p:nvCxnSpPr>
        <p:spPr bwMode="auto">
          <a:xfrm>
            <a:off x="2339975" y="4868863"/>
            <a:ext cx="1152525" cy="720725"/>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Connecteur droit avec flèche 19"/>
          <p:cNvCxnSpPr/>
          <p:nvPr/>
        </p:nvCxnSpPr>
        <p:spPr bwMode="auto">
          <a:xfrm flipV="1">
            <a:off x="5724525" y="4941888"/>
            <a:ext cx="1008063" cy="64770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78116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5800" y="115888"/>
            <a:ext cx="7772400" cy="731837"/>
          </a:xfrm>
        </p:spPr>
        <p:txBody>
          <a:bodyPr>
            <a:normAutofit fontScale="90000"/>
          </a:bodyPr>
          <a:lstStyle/>
          <a:p>
            <a:r>
              <a:rPr lang="fr-CA" altLang="x-none" sz="2800">
                <a:solidFill>
                  <a:srgbClr val="0000FF"/>
                </a:solidFill>
                <a:latin typeface="Times New Roman" charset="0"/>
              </a:rPr>
              <a:t>Les systèmes de santé sont en crise</a:t>
            </a:r>
            <a:br>
              <a:rPr lang="fr-FR" altLang="x-none" sz="2800">
                <a:solidFill>
                  <a:srgbClr val="0000FF"/>
                </a:solidFill>
                <a:latin typeface="Times New Roman" charset="0"/>
              </a:rPr>
            </a:br>
            <a:endParaRPr lang="fr-FR" altLang="x-none" sz="2800">
              <a:solidFill>
                <a:srgbClr val="0000FF"/>
              </a:solidFill>
            </a:endParaRPr>
          </a:p>
        </p:txBody>
      </p:sp>
      <p:sp>
        <p:nvSpPr>
          <p:cNvPr id="58370" name="Espace réservé de la date 1"/>
          <p:cNvSpPr>
            <a:spLocks noGrp="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B45DB13-42C0-354A-A71E-EB2CF9D02C05}" type="datetime1">
              <a:rPr lang="fr-FR" altLang="x-none" sz="1400">
                <a:latin typeface="Arial" charset="0"/>
              </a:rPr>
              <a:pPr/>
              <a:t>05/05/2021</a:t>
            </a:fld>
            <a:endParaRPr lang="fr-FR" altLang="x-none" sz="1400">
              <a:latin typeface="Arial" charset="0"/>
            </a:endParaRPr>
          </a:p>
        </p:txBody>
      </p:sp>
      <p:sp>
        <p:nvSpPr>
          <p:cNvPr id="58372" name="Espace réservé du numéro de diapositive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4E74654-0C02-9E4B-B689-B09763EB1423}" type="slidenum">
              <a:rPr lang="fr-FR" altLang="x-none" sz="1400">
                <a:latin typeface="Arial" charset="0"/>
              </a:rPr>
              <a:pPr/>
              <a:t>9</a:t>
            </a:fld>
            <a:endParaRPr lang="fr-FR" altLang="x-none" sz="1400">
              <a:latin typeface="Arial" charset="0"/>
            </a:endParaRPr>
          </a:p>
        </p:txBody>
      </p:sp>
      <p:sp>
        <p:nvSpPr>
          <p:cNvPr id="58373" name="AutoShape 2"/>
          <p:cNvSpPr>
            <a:spLocks noChangeArrowheads="1"/>
          </p:cNvSpPr>
          <p:nvPr/>
        </p:nvSpPr>
        <p:spPr bwMode="auto">
          <a:xfrm>
            <a:off x="3113088" y="1230313"/>
            <a:ext cx="2414587" cy="5026025"/>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defRPr/>
            </a:pPr>
            <a:endParaRPr lang="fr-FR">
              <a:ea typeface="ＭＳ Ｐゴシック" charset="0"/>
              <a:cs typeface="ＭＳ Ｐゴシック" charset="0"/>
            </a:endParaRPr>
          </a:p>
        </p:txBody>
      </p:sp>
      <p:sp>
        <p:nvSpPr>
          <p:cNvPr id="105477" name="Rectangle 3"/>
          <p:cNvSpPr>
            <a:spLocks noChangeArrowheads="1"/>
          </p:cNvSpPr>
          <p:nvPr/>
        </p:nvSpPr>
        <p:spPr bwMode="auto">
          <a:xfrm>
            <a:off x="3360738" y="4624388"/>
            <a:ext cx="2043112" cy="979487"/>
          </a:xfrm>
          <a:prstGeom prst="rect">
            <a:avLst/>
          </a:prstGeom>
          <a:solidFill>
            <a:srgbClr val="FFCCCC"/>
          </a:solidFill>
          <a:ln w="12700">
            <a:solidFill>
              <a:schemeClr val="tx1"/>
            </a:solidFill>
            <a:miter lim="800000"/>
            <a:headEnd type="none" w="sm" len="sm"/>
            <a:tailEnd type="none" w="sm" len="sm"/>
          </a:ln>
        </p:spPr>
        <p:txBody>
          <a:bodyPr wrap="none" lIns="91429" tIns="45714" rIns="91429" bIns="45714"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fr-CA" altLang="x-none" sz="2000">
                <a:latin typeface="Times New Roman" charset="0"/>
              </a:rPr>
              <a:t>Pressions sur les </a:t>
            </a:r>
          </a:p>
          <a:p>
            <a:pPr algn="ctr"/>
            <a:r>
              <a:rPr lang="fr-CA" altLang="x-none" sz="2000">
                <a:latin typeface="Times New Roman" charset="0"/>
              </a:rPr>
              <a:t>finances publiques</a:t>
            </a:r>
            <a:endParaRPr lang="fr-FR" altLang="x-none" sz="2000">
              <a:latin typeface="Times New Roman" charset="0"/>
            </a:endParaRPr>
          </a:p>
        </p:txBody>
      </p:sp>
      <p:sp>
        <p:nvSpPr>
          <p:cNvPr id="58376" name="Text Box 5"/>
          <p:cNvSpPr txBox="1">
            <a:spLocks noChangeArrowheads="1"/>
          </p:cNvSpPr>
          <p:nvPr/>
        </p:nvSpPr>
        <p:spPr bwMode="auto">
          <a:xfrm>
            <a:off x="801688" y="1268413"/>
            <a:ext cx="2290762" cy="831850"/>
          </a:xfrm>
          <a:prstGeom prst="rect">
            <a:avLst/>
          </a:prstGeom>
          <a:noFill/>
          <a:ln w="12700">
            <a:noFill/>
            <a:miter lim="800000"/>
            <a:headEnd type="none" w="sm" len="sm"/>
            <a:tailEnd type="none" w="sm" len="sm"/>
          </a:ln>
        </p:spPr>
        <p:txBody>
          <a:bodyPr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CA" altLang="x-none" sz="1600">
                <a:solidFill>
                  <a:srgbClr val="00664D"/>
                </a:solidFill>
                <a:latin typeface="Copperplate Gothic Bold" charset="0"/>
                <a:ea typeface="Times" charset="0"/>
              </a:rPr>
              <a:t>Développement des connaissances</a:t>
            </a:r>
            <a:endParaRPr lang="fr-FR" altLang="x-none" sz="1600">
              <a:solidFill>
                <a:srgbClr val="00664D"/>
              </a:solidFill>
              <a:latin typeface="Copperplate Gothic Bold" charset="0"/>
              <a:ea typeface="Times" charset="0"/>
            </a:endParaRPr>
          </a:p>
        </p:txBody>
      </p:sp>
      <p:sp>
        <p:nvSpPr>
          <p:cNvPr id="58377" name="Text Box 6"/>
          <p:cNvSpPr txBox="1">
            <a:spLocks noChangeArrowheads="1"/>
          </p:cNvSpPr>
          <p:nvPr/>
        </p:nvSpPr>
        <p:spPr bwMode="auto">
          <a:xfrm>
            <a:off x="801688" y="2565400"/>
            <a:ext cx="2290762" cy="708025"/>
          </a:xfrm>
          <a:prstGeom prst="rect">
            <a:avLst/>
          </a:prstGeom>
          <a:noFill/>
          <a:ln w="12700">
            <a:noFill/>
            <a:miter lim="800000"/>
            <a:headEnd type="none" w="sm" len="sm"/>
            <a:tailEnd type="none" w="sm" len="sm"/>
          </a:ln>
        </p:spPr>
        <p:txBody>
          <a:bodyPr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CA" altLang="x-none" sz="1600">
                <a:solidFill>
                  <a:srgbClr val="00664D"/>
                </a:solidFill>
                <a:latin typeface="Copperplate Gothic Bold" charset="0"/>
                <a:ea typeface="Times" charset="0"/>
              </a:rPr>
              <a:t>Progrès</a:t>
            </a:r>
            <a:r>
              <a:rPr lang="fr-CA" altLang="x-none">
                <a:solidFill>
                  <a:srgbClr val="00664D"/>
                </a:solidFill>
                <a:latin typeface="Copperplate Gothic Bold" charset="0"/>
                <a:ea typeface="Times" charset="0"/>
              </a:rPr>
              <a:t> </a:t>
            </a:r>
            <a:r>
              <a:rPr lang="fr-CA" altLang="x-none" sz="1600">
                <a:solidFill>
                  <a:srgbClr val="00664D"/>
                </a:solidFill>
                <a:latin typeface="Copperplate Gothic Bold" charset="0"/>
                <a:ea typeface="Times" charset="0"/>
              </a:rPr>
              <a:t>techniques</a:t>
            </a:r>
            <a:endParaRPr lang="fr-FR" altLang="x-none" sz="1600">
              <a:solidFill>
                <a:srgbClr val="00664D"/>
              </a:solidFill>
              <a:latin typeface="Copperplate Gothic Bold" charset="0"/>
              <a:ea typeface="Times" charset="0"/>
            </a:endParaRPr>
          </a:p>
        </p:txBody>
      </p:sp>
      <p:sp>
        <p:nvSpPr>
          <p:cNvPr id="105480" name="Oval 7"/>
          <p:cNvSpPr>
            <a:spLocks noChangeArrowheads="1"/>
          </p:cNvSpPr>
          <p:nvPr/>
        </p:nvSpPr>
        <p:spPr bwMode="auto">
          <a:xfrm>
            <a:off x="3236913" y="1492250"/>
            <a:ext cx="1981200" cy="1762125"/>
          </a:xfrm>
          <a:prstGeom prst="ellipse">
            <a:avLst/>
          </a:prstGeom>
          <a:solidFill>
            <a:srgbClr val="F1F36B"/>
          </a:solidFill>
          <a:ln w="12700">
            <a:solidFill>
              <a:schemeClr val="tx1"/>
            </a:solidFill>
            <a:round/>
            <a:headEnd type="none" w="sm" len="sm"/>
            <a:tailEnd type="none" w="sm" len="sm"/>
          </a:ln>
        </p:spPr>
        <p:txBody>
          <a:bodyPr wrap="none" lIns="91429" tIns="45714" rIns="91429" bIns="45714"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fr-CA" altLang="x-none" sz="1600" dirty="0">
                <a:solidFill>
                  <a:schemeClr val="accent1">
                    <a:lumMod val="50000"/>
                  </a:schemeClr>
                </a:solidFill>
                <a:latin typeface="Copperplate Gothic Bold" charset="0"/>
              </a:rPr>
              <a:t>Vieillissement</a:t>
            </a:r>
          </a:p>
          <a:p>
            <a:pPr algn="ctr"/>
            <a:r>
              <a:rPr lang="fr-CA" altLang="x-none" sz="1600" dirty="0">
                <a:solidFill>
                  <a:schemeClr val="accent1">
                    <a:lumMod val="50000"/>
                  </a:schemeClr>
                </a:solidFill>
                <a:latin typeface="Copperplate Gothic Bold" charset="0"/>
              </a:rPr>
              <a:t> de la population</a:t>
            </a:r>
            <a:endParaRPr lang="fr-FR" altLang="x-none" sz="1600" dirty="0">
              <a:solidFill>
                <a:schemeClr val="accent1">
                  <a:lumMod val="50000"/>
                </a:schemeClr>
              </a:solidFill>
              <a:latin typeface="Copperplate Gothic Bold" charset="0"/>
            </a:endParaRPr>
          </a:p>
        </p:txBody>
      </p:sp>
      <p:sp>
        <p:nvSpPr>
          <p:cNvPr id="105481" name="Text Box 8"/>
          <p:cNvSpPr txBox="1">
            <a:spLocks noChangeArrowheads="1"/>
          </p:cNvSpPr>
          <p:nvPr/>
        </p:nvSpPr>
        <p:spPr bwMode="auto">
          <a:xfrm>
            <a:off x="5788025" y="1412875"/>
            <a:ext cx="25558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CA" altLang="x-none" sz="1800">
                <a:latin typeface="Times New Roman" charset="0"/>
              </a:rPr>
              <a:t>Élargissement du domaine d</a:t>
            </a:r>
            <a:r>
              <a:rPr lang="fr-CA" altLang="fr-FR" sz="1800">
                <a:latin typeface="Times New Roman" charset="0"/>
              </a:rPr>
              <a:t>’</a:t>
            </a:r>
            <a:r>
              <a:rPr lang="fr-CA" altLang="x-none" sz="1800">
                <a:latin typeface="Times New Roman" charset="0"/>
              </a:rPr>
              <a:t>intervention de la médecine : Forte demande sociale pour accroître la couverture d</a:t>
            </a:r>
            <a:r>
              <a:rPr lang="fr-CA" altLang="fr-FR" sz="1800">
                <a:latin typeface="Times New Roman" charset="0"/>
              </a:rPr>
              <a:t>’</a:t>
            </a:r>
            <a:r>
              <a:rPr lang="fr-CA" altLang="x-none" sz="1800">
                <a:latin typeface="Times New Roman" charset="0"/>
              </a:rPr>
              <a:t>assurance maladie</a:t>
            </a:r>
            <a:endParaRPr lang="fr-FR" altLang="x-none" sz="1800">
              <a:latin typeface="Times New Roman" charset="0"/>
            </a:endParaRPr>
          </a:p>
        </p:txBody>
      </p:sp>
      <p:sp>
        <p:nvSpPr>
          <p:cNvPr id="105482" name="Text Box 9"/>
          <p:cNvSpPr txBox="1">
            <a:spLocks noChangeArrowheads="1"/>
          </p:cNvSpPr>
          <p:nvPr/>
        </p:nvSpPr>
        <p:spPr bwMode="auto">
          <a:xfrm>
            <a:off x="801688" y="4773613"/>
            <a:ext cx="2290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CA" altLang="x-none" sz="1600">
                <a:solidFill>
                  <a:srgbClr val="FF086D"/>
                </a:solidFill>
                <a:latin typeface="Copperplate Gothic Bold" charset="0"/>
              </a:rPr>
              <a:t>Mondialisation et crise des marchés financiers</a:t>
            </a:r>
            <a:endParaRPr lang="fr-FR" altLang="x-none" sz="1600">
              <a:solidFill>
                <a:srgbClr val="FF086D"/>
              </a:solidFill>
              <a:latin typeface="Copperplate Gothic Bold" charset="0"/>
            </a:endParaRPr>
          </a:p>
        </p:txBody>
      </p:sp>
      <p:sp>
        <p:nvSpPr>
          <p:cNvPr id="105483" name="Line 10"/>
          <p:cNvSpPr>
            <a:spLocks noChangeShapeType="1"/>
          </p:cNvSpPr>
          <p:nvPr/>
        </p:nvSpPr>
        <p:spPr bwMode="auto">
          <a:xfrm>
            <a:off x="1873250" y="2144713"/>
            <a:ext cx="0" cy="522287"/>
          </a:xfrm>
          <a:prstGeom prst="line">
            <a:avLst/>
          </a:prstGeom>
          <a:noFill/>
          <a:ln w="28575">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fr-CA"/>
          </a:p>
        </p:txBody>
      </p:sp>
      <p:sp>
        <p:nvSpPr>
          <p:cNvPr id="105484" name="Line 11"/>
          <p:cNvSpPr>
            <a:spLocks noChangeShapeType="1"/>
          </p:cNvSpPr>
          <p:nvPr/>
        </p:nvSpPr>
        <p:spPr bwMode="auto">
          <a:xfrm>
            <a:off x="1873250" y="2405063"/>
            <a:ext cx="1301750" cy="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CA"/>
          </a:p>
        </p:txBody>
      </p:sp>
      <p:sp>
        <p:nvSpPr>
          <p:cNvPr id="105485" name="Line 12"/>
          <p:cNvSpPr>
            <a:spLocks noChangeShapeType="1"/>
          </p:cNvSpPr>
          <p:nvPr/>
        </p:nvSpPr>
        <p:spPr bwMode="auto">
          <a:xfrm>
            <a:off x="5341938" y="2405063"/>
            <a:ext cx="371475" cy="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CA"/>
          </a:p>
        </p:txBody>
      </p:sp>
      <p:sp>
        <p:nvSpPr>
          <p:cNvPr id="105486" name="Line 13"/>
          <p:cNvSpPr>
            <a:spLocks noChangeShapeType="1"/>
          </p:cNvSpPr>
          <p:nvPr/>
        </p:nvSpPr>
        <p:spPr bwMode="auto">
          <a:xfrm flipV="1">
            <a:off x="2963863" y="5081588"/>
            <a:ext cx="396875" cy="635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CA"/>
          </a:p>
        </p:txBody>
      </p:sp>
      <p:sp>
        <p:nvSpPr>
          <p:cNvPr id="105487" name="Line 14"/>
          <p:cNvSpPr>
            <a:spLocks noChangeShapeType="1"/>
          </p:cNvSpPr>
          <p:nvPr/>
        </p:nvSpPr>
        <p:spPr bwMode="auto">
          <a:xfrm>
            <a:off x="5465763" y="5081588"/>
            <a:ext cx="433387" cy="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fr-CA"/>
          </a:p>
        </p:txBody>
      </p:sp>
      <p:sp>
        <p:nvSpPr>
          <p:cNvPr id="105488" name="Text Box 15"/>
          <p:cNvSpPr txBox="1">
            <a:spLocks noChangeArrowheads="1"/>
          </p:cNvSpPr>
          <p:nvPr/>
        </p:nvSpPr>
        <p:spPr bwMode="auto">
          <a:xfrm>
            <a:off x="6227763" y="4605338"/>
            <a:ext cx="1787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FR" altLang="x-none" sz="1800">
                <a:latin typeface="Times New Roman" charset="0"/>
              </a:rPr>
              <a:t>Difficultés pour l</a:t>
            </a:r>
            <a:r>
              <a:rPr lang="fr-FR" altLang="fr-FR" sz="1800">
                <a:latin typeface="Times New Roman" charset="0"/>
              </a:rPr>
              <a:t>’</a:t>
            </a:r>
            <a:r>
              <a:rPr lang="fr-FR" altLang="x-none" sz="1800">
                <a:latin typeface="Times New Roman" charset="0"/>
              </a:rPr>
              <a:t>État de financer le système de santé </a:t>
            </a:r>
          </a:p>
        </p:txBody>
      </p:sp>
      <p:sp>
        <p:nvSpPr>
          <p:cNvPr id="105489" name="AutoShape 16"/>
          <p:cNvSpPr>
            <a:spLocks noChangeArrowheads="1"/>
          </p:cNvSpPr>
          <p:nvPr/>
        </p:nvSpPr>
        <p:spPr bwMode="auto">
          <a:xfrm>
            <a:off x="6167438" y="3321050"/>
            <a:ext cx="1797050" cy="1044575"/>
          </a:xfrm>
          <a:prstGeom prst="irregularSeal1">
            <a:avLst/>
          </a:prstGeom>
          <a:solidFill>
            <a:srgbClr val="BA2300"/>
          </a:solidFill>
          <a:ln w="12700">
            <a:solidFill>
              <a:schemeClr val="tx1"/>
            </a:solidFill>
            <a:miter lim="800000"/>
            <a:headEnd type="none" w="sm" len="sm"/>
            <a:tailEnd type="none" w="sm" len="sm"/>
          </a:ln>
        </p:spPr>
        <p:txBody>
          <a:bodyPr wrap="none" lIns="91429" tIns="45714" rIns="91429" bIns="45714"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fr-FR" altLang="x-none">
                <a:solidFill>
                  <a:schemeClr val="bg1"/>
                </a:solidFill>
                <a:latin typeface="Times New Roman" charset="0"/>
              </a:rPr>
              <a:t>CRISE</a:t>
            </a:r>
            <a:endParaRPr lang="fr-FR" altLang="x-none">
              <a:latin typeface="Times New Roman" charset="0"/>
            </a:endParaRPr>
          </a:p>
        </p:txBody>
      </p:sp>
      <p:sp>
        <p:nvSpPr>
          <p:cNvPr id="105490" name="Text Box 17"/>
          <p:cNvSpPr txBox="1">
            <a:spLocks noChangeArrowheads="1"/>
          </p:cNvSpPr>
          <p:nvPr/>
        </p:nvSpPr>
        <p:spPr bwMode="auto">
          <a:xfrm>
            <a:off x="3222625" y="3357563"/>
            <a:ext cx="2141538" cy="8302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fr-FR" altLang="x-none" sz="1600" i="1">
                <a:solidFill>
                  <a:srgbClr val="808080"/>
                </a:solidFill>
                <a:latin typeface="Copperplate Gothic Bold" charset="0"/>
              </a:rPr>
              <a:t>Détérioration de l</a:t>
            </a:r>
            <a:r>
              <a:rPr lang="fr-FR" altLang="fr-FR" sz="1600" i="1">
                <a:solidFill>
                  <a:srgbClr val="808080"/>
                </a:solidFill>
                <a:latin typeface="Copperplate Gothic Bold" charset="0"/>
              </a:rPr>
              <a:t>’</a:t>
            </a:r>
            <a:r>
              <a:rPr lang="fr-FR" altLang="x-none" sz="1600" i="1">
                <a:solidFill>
                  <a:srgbClr val="808080"/>
                </a:solidFill>
                <a:latin typeface="Copperplate Gothic Bold" charset="0"/>
              </a:rPr>
              <a:t>environnement</a:t>
            </a:r>
            <a:endParaRPr lang="fr-FR" altLang="x-none" sz="1600">
              <a:solidFill>
                <a:srgbClr val="808080"/>
              </a:solidFill>
              <a:latin typeface="Copperplate Gothic Bold" charset="0"/>
            </a:endParaRPr>
          </a:p>
        </p:txBody>
      </p:sp>
      <p:cxnSp>
        <p:nvCxnSpPr>
          <p:cNvPr id="5" name="Connecteur droit avec flèche 4"/>
          <p:cNvCxnSpPr>
            <a:cxnSpLocks noChangeShapeType="1"/>
          </p:cNvCxnSpPr>
          <p:nvPr/>
        </p:nvCxnSpPr>
        <p:spPr bwMode="auto">
          <a:xfrm flipH="1">
            <a:off x="7092950" y="3098800"/>
            <a:ext cx="0" cy="33020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Connecteur droit avec flèche 9"/>
          <p:cNvCxnSpPr>
            <a:cxnSpLocks noChangeShapeType="1"/>
            <a:stCxn id="105488" idx="0"/>
          </p:cNvCxnSpPr>
          <p:nvPr/>
        </p:nvCxnSpPr>
        <p:spPr bwMode="auto">
          <a:xfrm flipV="1">
            <a:off x="7121525" y="4225925"/>
            <a:ext cx="12700" cy="37941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07644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14"/>
</p:tagLst>
</file>

<file path=ppt/tags/tag13.xml><?xml version="1.0" encoding="utf-8"?>
<p:tagLst xmlns:a="http://schemas.openxmlformats.org/drawingml/2006/main" xmlns:r="http://schemas.openxmlformats.org/officeDocument/2006/relationships" xmlns:p="http://schemas.openxmlformats.org/presentationml/2006/main">
  <p:tag name="NUM" val="15"/>
</p:tagLst>
</file>

<file path=ppt/tags/tag14.xml><?xml version="1.0" encoding="utf-8"?>
<p:tagLst xmlns:a="http://schemas.openxmlformats.org/drawingml/2006/main" xmlns:r="http://schemas.openxmlformats.org/officeDocument/2006/relationships" xmlns:p="http://schemas.openxmlformats.org/presentationml/2006/main">
  <p:tag name="NUM" val="16"/>
</p:tagLst>
</file>

<file path=ppt/tags/tag15.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18"/>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22"/>
</p:tagLst>
</file>

<file path=ppt/tags/tag19.xml><?xml version="1.0" encoding="utf-8"?>
<p:tagLst xmlns:a="http://schemas.openxmlformats.org/drawingml/2006/main" xmlns:r="http://schemas.openxmlformats.org/officeDocument/2006/relationships" xmlns:p="http://schemas.openxmlformats.org/presentationml/2006/main">
  <p:tag name="NUM" val="2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5"/>
</p:tagLst>
</file>

<file path=ppt/tags/tag21.xml><?xml version="1.0" encoding="utf-8"?>
<p:tagLst xmlns:a="http://schemas.openxmlformats.org/drawingml/2006/main" xmlns:r="http://schemas.openxmlformats.org/officeDocument/2006/relationships" xmlns:p="http://schemas.openxmlformats.org/presentationml/2006/main">
  <p:tag name="NUM" val="26"/>
</p:tagLst>
</file>

<file path=ppt/tags/tag22.xml><?xml version="1.0" encoding="utf-8"?>
<p:tagLst xmlns:a="http://schemas.openxmlformats.org/drawingml/2006/main" xmlns:r="http://schemas.openxmlformats.org/officeDocument/2006/relationships" xmlns:p="http://schemas.openxmlformats.org/presentationml/2006/main">
  <p:tag name="NUM" val="27"/>
</p:tagLst>
</file>

<file path=ppt/tags/tag23.xml><?xml version="1.0" encoding="utf-8"?>
<p:tagLst xmlns:a="http://schemas.openxmlformats.org/drawingml/2006/main" xmlns:r="http://schemas.openxmlformats.org/officeDocument/2006/relationships" xmlns:p="http://schemas.openxmlformats.org/presentationml/2006/main">
  <p:tag name="NUM" val="19"/>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9"/>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22"/>
</p:tagLst>
</file>

<file path=ppt/tags/tag46.xml><?xml version="1.0" encoding="utf-8"?>
<p:tagLst xmlns:a="http://schemas.openxmlformats.org/drawingml/2006/main" xmlns:r="http://schemas.openxmlformats.org/officeDocument/2006/relationships" xmlns:p="http://schemas.openxmlformats.org/presentationml/2006/main">
  <p:tag name="NUM" val="23"/>
</p:tagLst>
</file>

<file path=ppt/tags/tag47.xml><?xml version="1.0" encoding="utf-8"?>
<p:tagLst xmlns:a="http://schemas.openxmlformats.org/drawingml/2006/main" xmlns:r="http://schemas.openxmlformats.org/officeDocument/2006/relationships" xmlns:p="http://schemas.openxmlformats.org/presentationml/2006/main">
  <p:tag name="NUM" val="25"/>
</p:tagLst>
</file>

<file path=ppt/tags/tag48.xml><?xml version="1.0" encoding="utf-8"?>
<p:tagLst xmlns:a="http://schemas.openxmlformats.org/drawingml/2006/main" xmlns:r="http://schemas.openxmlformats.org/officeDocument/2006/relationships" xmlns:p="http://schemas.openxmlformats.org/presentationml/2006/main">
  <p:tag name="NUM" val="26"/>
</p:tagLst>
</file>

<file path=ppt/tags/tag49.xml><?xml version="1.0" encoding="utf-8"?>
<p:tagLst xmlns:a="http://schemas.openxmlformats.org/drawingml/2006/main" xmlns:r="http://schemas.openxmlformats.org/officeDocument/2006/relationships" xmlns:p="http://schemas.openxmlformats.org/presentationml/2006/main">
  <p:tag name="NUM" val="27"/>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28"/>
</p:tagLst>
</file>

<file path=ppt/tags/tag51.xml><?xml version="1.0" encoding="utf-8"?>
<p:tagLst xmlns:a="http://schemas.openxmlformats.org/drawingml/2006/main" xmlns:r="http://schemas.openxmlformats.org/officeDocument/2006/relationships" xmlns:p="http://schemas.openxmlformats.org/presentationml/2006/main">
  <p:tag name="NUM" val="19"/>
</p:tagLst>
</file>

<file path=ppt/tags/tag52.xml><?xml version="1.0" encoding="utf-8"?>
<p:tagLst xmlns:a="http://schemas.openxmlformats.org/drawingml/2006/main" xmlns:r="http://schemas.openxmlformats.org/officeDocument/2006/relationships" xmlns:p="http://schemas.openxmlformats.org/presentationml/2006/main">
  <p:tag name="NUM" val="12"/>
</p:tagLst>
</file>

<file path=ppt/tags/tag53.xml><?xml version="1.0" encoding="utf-8"?>
<p:tagLst xmlns:a="http://schemas.openxmlformats.org/drawingml/2006/main" xmlns:r="http://schemas.openxmlformats.org/officeDocument/2006/relationships" xmlns:p="http://schemas.openxmlformats.org/presentationml/2006/main">
  <p:tag name="NUM" val="19"/>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2646</TotalTime>
  <Words>1716</Words>
  <Application>Microsoft Macintosh PowerPoint</Application>
  <PresentationFormat>Affichage à l'écran (4:3)</PresentationFormat>
  <Paragraphs>248</Paragraphs>
  <Slides>28</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Arial</vt:lpstr>
      <vt:lpstr>Calibri</vt:lpstr>
      <vt:lpstr>Calibri Light</vt:lpstr>
      <vt:lpstr>Comic Sans MS</vt:lpstr>
      <vt:lpstr>Copperplate Gothic Bold</vt:lpstr>
      <vt:lpstr>Helvetica</vt:lpstr>
      <vt:lpstr>Times</vt:lpstr>
      <vt:lpstr>Times New Roman</vt:lpstr>
      <vt:lpstr>Verdana</vt:lpstr>
      <vt:lpstr>Thème Office</vt:lpstr>
      <vt:lpstr>Une vision globale, intégrée et participative de la performance des réseaux de soins de proximité</vt:lpstr>
      <vt:lpstr>Plan</vt:lpstr>
      <vt:lpstr>Plan</vt:lpstr>
      <vt:lpstr>Présentation PowerPoint</vt:lpstr>
      <vt:lpstr>Présentation PowerPoint</vt:lpstr>
      <vt:lpstr>Présentation PowerPoint</vt:lpstr>
      <vt:lpstr>Présentation PowerPoint</vt:lpstr>
      <vt:lpstr>Crise systémique</vt:lpstr>
      <vt:lpstr>Les systèmes de santé sont en crise </vt:lpstr>
      <vt:lpstr>Sur le plan politique</vt:lpstr>
      <vt:lpstr>Les connaissances convergent </vt:lpstr>
      <vt:lpstr>Présentation PowerPoint</vt:lpstr>
      <vt:lpstr>L’enjeu</vt:lpstr>
      <vt:lpstr>Plan</vt:lpstr>
      <vt:lpstr>Présentation PowerPoint</vt:lpstr>
      <vt:lpstr>Évaluer la performance</vt:lpstr>
      <vt:lpstr>Pour évaluer les organisations et les systèmes de santé il faut :</vt:lpstr>
      <vt:lpstr>L’évaluation des interventions complexes est une  terra incognita à découvrir</vt:lpstr>
      <vt:lpstr> Comment penser la complexité des systèmes et les organisations de santé ?</vt:lpstr>
      <vt:lpstr>La complexité des systèmes organisés d’action découle de deux récursivités:</vt:lpstr>
      <vt:lpstr>La performance des systèmes et des organisations de santé</vt:lpstr>
      <vt:lpstr>Plan</vt:lpstr>
      <vt:lpstr>Un conception globale et intégrée de la performance</vt:lpstr>
      <vt:lpstr>Le modèle EGIPSS</vt:lpstr>
      <vt:lpstr>Le modèle EGIPSS</vt:lpstr>
      <vt:lpstr>Conclusion</vt:lpstr>
      <vt:lpstr>Les étapes de l’évaluation de la performance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vision globale, intégrée et participative de la performance des réseaux de soins de proximité</dc:title>
  <dc:creator>Contandriopoulos André-Pierre</dc:creator>
  <cp:lastModifiedBy>Contandriopoulos André-Pierre</cp:lastModifiedBy>
  <cp:revision>21</cp:revision>
  <cp:lastPrinted>2021-05-05T11:12:34Z</cp:lastPrinted>
  <dcterms:created xsi:type="dcterms:W3CDTF">2021-05-03T17:55:04Z</dcterms:created>
  <dcterms:modified xsi:type="dcterms:W3CDTF">2021-05-05T15:07:09Z</dcterms:modified>
</cp:coreProperties>
</file>